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5"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1/10/2020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1/10/2020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hyperlink" Target="https://gitee.com/NFUNM024_admin/prototype" TargetMode="External"/><Relationship Id="rId3" Type="http://schemas.openxmlformats.org/officeDocument/2006/relationships/slideLayout" Target="../slideLayouts/slideLayout2.xml"/><Relationship Id="rId7" Type="http://schemas.openxmlformats.org/officeDocument/2006/relationships/hyperlink" Target="http://nfunm024_admin.gitee.io/prototype/#g=1&amp;p=%E5%B0%81%E9%9D%A2"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ECEBC-E8C7-4586-9485-652C6A073789}"/>
              </a:ext>
            </a:extLst>
          </p:cNvPr>
          <p:cNvSpPr>
            <a:spLocks noGrp="1"/>
          </p:cNvSpPr>
          <p:nvPr>
            <p:ph type="ctrTitle"/>
          </p:nvPr>
        </p:nvSpPr>
        <p:spPr/>
        <p:txBody>
          <a:bodyPr>
            <a:normAutofit/>
          </a:bodyPr>
          <a:lstStyle/>
          <a:p>
            <a:r>
              <a:rPr lang="zh-CN" altLang="en-US" sz="6600" dirty="0"/>
              <a:t>云秘</a:t>
            </a:r>
            <a:r>
              <a:rPr lang="en-US" altLang="zh-CN" sz="6600" dirty="0"/>
              <a:t>APP</a:t>
            </a:r>
            <a:endParaRPr lang="zh-CN" altLang="en-US" sz="6600" dirty="0"/>
          </a:p>
        </p:txBody>
      </p:sp>
      <p:sp>
        <p:nvSpPr>
          <p:cNvPr id="3" name="副标题 2">
            <a:extLst>
              <a:ext uri="{FF2B5EF4-FFF2-40B4-BE49-F238E27FC236}">
                <a16:creationId xmlns:a16="http://schemas.microsoft.com/office/drawing/2014/main" id="{E64E0A16-9CAE-428C-9723-54BBB2CDFD4F}"/>
              </a:ext>
            </a:extLst>
          </p:cNvPr>
          <p:cNvSpPr>
            <a:spLocks noGrp="1"/>
          </p:cNvSpPr>
          <p:nvPr>
            <p:ph type="subTitle" idx="1"/>
          </p:nvPr>
        </p:nvSpPr>
        <p:spPr/>
        <p:txBody>
          <a:bodyPr/>
          <a:lstStyle/>
          <a:p>
            <a:r>
              <a:rPr lang="en-US" altLang="zh-CN" dirty="0"/>
              <a:t>API</a:t>
            </a:r>
            <a:r>
              <a:rPr lang="zh-CN" altLang="en-US" dirty="0"/>
              <a:t>期末项目</a:t>
            </a:r>
            <a:endParaRPr lang="en-US" altLang="zh-CN" dirty="0"/>
          </a:p>
          <a:p>
            <a:r>
              <a:rPr lang="zh-CN" altLang="en-US" sz="1600" dirty="0"/>
              <a:t>设计者：黄汉铭  测试者：黄汉铭  发布日期：</a:t>
            </a:r>
            <a:r>
              <a:rPr lang="en-US" altLang="zh-CN" sz="1600" dirty="0"/>
              <a:t>2019.12</a:t>
            </a:r>
            <a:endParaRPr lang="zh-CN" altLang="en-US" sz="1600" dirty="0"/>
          </a:p>
        </p:txBody>
      </p:sp>
      <p:pic>
        <p:nvPicPr>
          <p:cNvPr id="6" name="音频 5">
            <a:hlinkClick r:id="" action="ppaction://media"/>
            <a:extLst>
              <a:ext uri="{FF2B5EF4-FFF2-40B4-BE49-F238E27FC236}">
                <a16:creationId xmlns:a16="http://schemas.microsoft.com/office/drawing/2014/main" id="{722E1124-CD2B-4DC6-B722-4628C25EB7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65523395"/>
      </p:ext>
    </p:extLst>
  </p:cSld>
  <p:clrMapOvr>
    <a:masterClrMapping/>
  </p:clrMapOvr>
  <mc:AlternateContent xmlns:mc="http://schemas.openxmlformats.org/markup-compatibility/2006" xmlns:p14="http://schemas.microsoft.com/office/powerpoint/2010/main">
    <mc:Choice Requires="p14">
      <p:transition spd="slow" p14:dur="2000" advTm="14035"/>
    </mc:Choice>
    <mc:Fallback xmlns="">
      <p:transition spd="slow" advTm="14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55202-7EE0-48A6-8FB1-D29503C6496B}"/>
              </a:ext>
            </a:extLst>
          </p:cNvPr>
          <p:cNvSpPr>
            <a:spLocks noGrp="1"/>
          </p:cNvSpPr>
          <p:nvPr>
            <p:ph type="title"/>
          </p:nvPr>
        </p:nvSpPr>
        <p:spPr/>
        <p:txBody>
          <a:bodyPr/>
          <a:lstStyle/>
          <a:p>
            <a:r>
              <a:rPr lang="en-US" altLang="zh-CN" dirty="0"/>
              <a:t>2.2 </a:t>
            </a:r>
            <a:r>
              <a:rPr lang="zh-CN" altLang="en-US" dirty="0"/>
              <a:t>交互及界   面设计</a:t>
            </a:r>
            <a:br>
              <a:rPr lang="zh-CN" altLang="en-US" dirty="0"/>
            </a:br>
            <a:endParaRPr lang="zh-CN" altLang="en-US" dirty="0"/>
          </a:p>
        </p:txBody>
      </p:sp>
      <p:sp>
        <p:nvSpPr>
          <p:cNvPr id="3" name="内容占位符 2">
            <a:extLst>
              <a:ext uri="{FF2B5EF4-FFF2-40B4-BE49-F238E27FC236}">
                <a16:creationId xmlns:a16="http://schemas.microsoft.com/office/drawing/2014/main" id="{20F62C2C-F33C-48AC-8C01-D75A876D4629}"/>
              </a:ext>
            </a:extLst>
          </p:cNvPr>
          <p:cNvSpPr>
            <a:spLocks noGrp="1"/>
          </p:cNvSpPr>
          <p:nvPr>
            <p:ph idx="1"/>
          </p:nvPr>
        </p:nvSpPr>
        <p:spPr>
          <a:xfrm>
            <a:off x="3869268" y="390617"/>
            <a:ext cx="7315200" cy="5594131"/>
          </a:xfrm>
        </p:spPr>
        <p:txBody>
          <a:bodyPr/>
          <a:lstStyle/>
          <a:p>
            <a:r>
              <a:rPr lang="zh-CN" altLang="en-US" dirty="0"/>
              <a:t>腾讯云录音识别</a:t>
            </a:r>
            <a:r>
              <a:rPr lang="en-US" altLang="zh-CN" dirty="0"/>
              <a:t>API</a:t>
            </a:r>
            <a:r>
              <a:rPr lang="zh-CN" altLang="en-US" dirty="0"/>
              <a:t>：在转换内容的文本内容输出结果处使用</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endParaRPr lang="en-US" altLang="zh-CN" dirty="0"/>
          </a:p>
          <a:p>
            <a:endParaRPr lang="en-US" altLang="zh-CN" dirty="0"/>
          </a:p>
          <a:p>
            <a:pPr marL="0" indent="0">
              <a:buNone/>
            </a:pPr>
            <a:endParaRPr lang="zh-CN" altLang="en-US" dirty="0"/>
          </a:p>
          <a:p>
            <a:r>
              <a:rPr lang="zh-CN" altLang="en-US" dirty="0"/>
              <a:t>百度文本纠错</a:t>
            </a:r>
            <a:r>
              <a:rPr lang="en-US" altLang="zh-CN" dirty="0"/>
              <a:t>API</a:t>
            </a:r>
            <a:r>
              <a:rPr lang="zh-CN" altLang="en-US" dirty="0"/>
              <a:t>：在文本纠错页面输出结果处使用</a:t>
            </a:r>
            <a:endParaRPr lang="en-US" altLang="zh-CN" dirty="0"/>
          </a:p>
          <a:p>
            <a:endParaRPr lang="en-US" altLang="zh-CN" dirty="0"/>
          </a:p>
          <a:p>
            <a:pPr marL="0" indent="0">
              <a:buNone/>
            </a:pPr>
            <a:endParaRPr lang="en-US" altLang="zh-CN" dirty="0"/>
          </a:p>
          <a:p>
            <a:pPr marL="0" indent="0">
              <a:buNone/>
            </a:pPr>
            <a:endParaRPr lang="zh-CN" altLang="en-US" dirty="0"/>
          </a:p>
          <a:p>
            <a:endParaRPr lang="en-US" altLang="zh-CN" dirty="0"/>
          </a:p>
          <a:p>
            <a:endParaRPr lang="zh-CN" altLang="en-US" dirty="0"/>
          </a:p>
        </p:txBody>
      </p:sp>
      <p:pic>
        <p:nvPicPr>
          <p:cNvPr id="5" name="图片 4">
            <a:extLst>
              <a:ext uri="{FF2B5EF4-FFF2-40B4-BE49-F238E27FC236}">
                <a16:creationId xmlns:a16="http://schemas.microsoft.com/office/drawing/2014/main" id="{44E7AE8E-ECFF-443C-8E8A-9CDF85BD4B1B}"/>
              </a:ext>
            </a:extLst>
          </p:cNvPr>
          <p:cNvPicPr>
            <a:picLocks noChangeAspect="1"/>
          </p:cNvPicPr>
          <p:nvPr/>
        </p:nvPicPr>
        <p:blipFill>
          <a:blip r:embed="rId4"/>
          <a:stretch>
            <a:fillRect/>
          </a:stretch>
        </p:blipFill>
        <p:spPr>
          <a:xfrm>
            <a:off x="5396273" y="927419"/>
            <a:ext cx="3792116" cy="2522198"/>
          </a:xfrm>
          <a:prstGeom prst="rect">
            <a:avLst/>
          </a:prstGeom>
        </p:spPr>
      </p:pic>
      <p:pic>
        <p:nvPicPr>
          <p:cNvPr id="7" name="图片 6">
            <a:extLst>
              <a:ext uri="{FF2B5EF4-FFF2-40B4-BE49-F238E27FC236}">
                <a16:creationId xmlns:a16="http://schemas.microsoft.com/office/drawing/2014/main" id="{75856AC5-2224-4F17-AE92-9BF73ADA7D8D}"/>
              </a:ext>
            </a:extLst>
          </p:cNvPr>
          <p:cNvPicPr>
            <a:picLocks noChangeAspect="1"/>
          </p:cNvPicPr>
          <p:nvPr/>
        </p:nvPicPr>
        <p:blipFill>
          <a:blip r:embed="rId5"/>
          <a:stretch>
            <a:fillRect/>
          </a:stretch>
        </p:blipFill>
        <p:spPr>
          <a:xfrm>
            <a:off x="5332204" y="3818563"/>
            <a:ext cx="3920253" cy="2648820"/>
          </a:xfrm>
          <a:prstGeom prst="rect">
            <a:avLst/>
          </a:prstGeom>
        </p:spPr>
      </p:pic>
      <p:pic>
        <p:nvPicPr>
          <p:cNvPr id="8" name="音频 7">
            <a:hlinkClick r:id="" action="ppaction://media"/>
            <a:extLst>
              <a:ext uri="{FF2B5EF4-FFF2-40B4-BE49-F238E27FC236}">
                <a16:creationId xmlns:a16="http://schemas.microsoft.com/office/drawing/2014/main" id="{795ED123-5457-4DA0-8525-BC2EE11378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19669855"/>
      </p:ext>
    </p:extLst>
  </p:cSld>
  <p:clrMapOvr>
    <a:masterClrMapping/>
  </p:clrMapOvr>
  <mc:AlternateContent xmlns:mc="http://schemas.openxmlformats.org/markup-compatibility/2006" xmlns:p14="http://schemas.microsoft.com/office/powerpoint/2010/main">
    <mc:Choice Requires="p14">
      <p:transition spd="slow" p14:dur="2000" advTm="18546"/>
    </mc:Choice>
    <mc:Fallback xmlns="">
      <p:transition spd="slow" advTm="18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2030B-C87D-4CBA-B776-739DD30B81D9}"/>
              </a:ext>
            </a:extLst>
          </p:cNvPr>
          <p:cNvSpPr>
            <a:spLocks noGrp="1"/>
          </p:cNvSpPr>
          <p:nvPr>
            <p:ph type="title"/>
          </p:nvPr>
        </p:nvSpPr>
        <p:spPr/>
        <p:txBody>
          <a:bodyPr/>
          <a:lstStyle/>
          <a:p>
            <a:r>
              <a:rPr lang="en-US" altLang="zh-CN" b="1" dirty="0"/>
              <a:t>2.3</a:t>
            </a:r>
            <a:r>
              <a:rPr lang="zh-CN" altLang="en-US" b="1" dirty="0"/>
              <a:t>信息设计</a:t>
            </a:r>
            <a:br>
              <a:rPr lang="en-US" altLang="zh-CN" b="1" dirty="0"/>
            </a:br>
            <a:r>
              <a:rPr lang="en-US" altLang="zh-CN" b="1" dirty="0"/>
              <a:t>2.4</a:t>
            </a:r>
            <a:r>
              <a:rPr lang="zh-CN" altLang="en-US" b="1" dirty="0"/>
              <a:t>原型文档</a:t>
            </a:r>
            <a:br>
              <a:rPr lang="zh-CN" altLang="en-US" b="1" dirty="0"/>
            </a:br>
            <a:endParaRPr lang="zh-CN" altLang="en-US" dirty="0"/>
          </a:p>
        </p:txBody>
      </p:sp>
      <p:pic>
        <p:nvPicPr>
          <p:cNvPr id="5" name="内容占位符 4">
            <a:extLst>
              <a:ext uri="{FF2B5EF4-FFF2-40B4-BE49-F238E27FC236}">
                <a16:creationId xmlns:a16="http://schemas.microsoft.com/office/drawing/2014/main" id="{9F23FF3B-DD55-4B38-8DA9-31334D762EE7}"/>
              </a:ext>
            </a:extLst>
          </p:cNvPr>
          <p:cNvPicPr>
            <a:picLocks noGrp="1" noChangeAspect="1"/>
          </p:cNvPicPr>
          <p:nvPr>
            <p:ph idx="1"/>
          </p:nvPr>
        </p:nvPicPr>
        <p:blipFill>
          <a:blip r:embed="rId4"/>
          <a:stretch>
            <a:fillRect/>
          </a:stretch>
        </p:blipFill>
        <p:spPr>
          <a:xfrm>
            <a:off x="3552669" y="763432"/>
            <a:ext cx="7508907" cy="2904836"/>
          </a:xfrm>
        </p:spPr>
      </p:pic>
      <p:pic>
        <p:nvPicPr>
          <p:cNvPr id="7" name="图片 6">
            <a:extLst>
              <a:ext uri="{FF2B5EF4-FFF2-40B4-BE49-F238E27FC236}">
                <a16:creationId xmlns:a16="http://schemas.microsoft.com/office/drawing/2014/main" id="{ECF65A65-252F-486C-983E-7DE866E9FCD2}"/>
              </a:ext>
            </a:extLst>
          </p:cNvPr>
          <p:cNvPicPr>
            <a:picLocks noChangeAspect="1"/>
          </p:cNvPicPr>
          <p:nvPr/>
        </p:nvPicPr>
        <p:blipFill>
          <a:blip r:embed="rId5"/>
          <a:stretch>
            <a:fillRect/>
          </a:stretch>
        </p:blipFill>
        <p:spPr>
          <a:xfrm>
            <a:off x="3481649" y="3668268"/>
            <a:ext cx="4471908" cy="2324871"/>
          </a:xfrm>
          <a:prstGeom prst="rect">
            <a:avLst/>
          </a:prstGeom>
        </p:spPr>
      </p:pic>
      <p:pic>
        <p:nvPicPr>
          <p:cNvPr id="9" name="图片 8">
            <a:extLst>
              <a:ext uri="{FF2B5EF4-FFF2-40B4-BE49-F238E27FC236}">
                <a16:creationId xmlns:a16="http://schemas.microsoft.com/office/drawing/2014/main" id="{236215F4-A506-455F-BD3D-210E611001F9}"/>
              </a:ext>
            </a:extLst>
          </p:cNvPr>
          <p:cNvPicPr>
            <a:picLocks noChangeAspect="1"/>
          </p:cNvPicPr>
          <p:nvPr/>
        </p:nvPicPr>
        <p:blipFill>
          <a:blip r:embed="rId6"/>
          <a:stretch>
            <a:fillRect/>
          </a:stretch>
        </p:blipFill>
        <p:spPr>
          <a:xfrm>
            <a:off x="7454344" y="3733233"/>
            <a:ext cx="4344666" cy="2194940"/>
          </a:xfrm>
          <a:prstGeom prst="rect">
            <a:avLst/>
          </a:prstGeom>
        </p:spPr>
      </p:pic>
      <p:sp>
        <p:nvSpPr>
          <p:cNvPr id="11" name="文本框 10">
            <a:extLst>
              <a:ext uri="{FF2B5EF4-FFF2-40B4-BE49-F238E27FC236}">
                <a16:creationId xmlns:a16="http://schemas.microsoft.com/office/drawing/2014/main" id="{02101BC5-C61F-4B9E-A0DA-02E478A8B5A3}"/>
              </a:ext>
            </a:extLst>
          </p:cNvPr>
          <p:cNvSpPr txBox="1"/>
          <p:nvPr/>
        </p:nvSpPr>
        <p:spPr>
          <a:xfrm>
            <a:off x="153538" y="3982840"/>
            <a:ext cx="4989250" cy="646331"/>
          </a:xfrm>
          <a:prstGeom prst="rect">
            <a:avLst/>
          </a:prstGeom>
          <a:noFill/>
        </p:spPr>
        <p:txBody>
          <a:bodyPr wrap="square" rtlCol="0">
            <a:spAutoFit/>
          </a:bodyPr>
          <a:lstStyle/>
          <a:p>
            <a:r>
              <a:rPr lang="zh-CN" altLang="en-US" dirty="0">
                <a:solidFill>
                  <a:schemeClr val="tx1">
                    <a:lumMod val="85000"/>
                    <a:lumOff val="15000"/>
                  </a:schemeClr>
                </a:solidFill>
                <a:hlinkClick r:id="rId7">
                  <a:extLst>
                    <a:ext uri="{A12FA001-AC4F-418D-AE19-62706E023703}">
                      <ahyp:hlinkClr xmlns:ahyp="http://schemas.microsoft.com/office/drawing/2018/hyperlinkcolor" val="tx"/>
                    </a:ext>
                  </a:extLst>
                </a:hlinkClick>
              </a:rPr>
              <a:t>云秘原型文档</a:t>
            </a:r>
            <a:endParaRPr lang="zh-CN" altLang="en-US" dirty="0">
              <a:solidFill>
                <a:schemeClr val="tx1">
                  <a:lumMod val="85000"/>
                  <a:lumOff val="15000"/>
                </a:schemeClr>
              </a:solidFill>
            </a:endParaRPr>
          </a:p>
          <a:p>
            <a:r>
              <a:rPr lang="zh-CN" altLang="en-US" dirty="0">
                <a:solidFill>
                  <a:schemeClr val="tx1">
                    <a:lumMod val="85000"/>
                    <a:lumOff val="15000"/>
                  </a:schemeClr>
                </a:solidFill>
                <a:hlinkClick r:id="rId8">
                  <a:extLst>
                    <a:ext uri="{A12FA001-AC4F-418D-AE19-62706E023703}">
                      <ahyp:hlinkClr xmlns:ahyp="http://schemas.microsoft.com/office/drawing/2018/hyperlinkcolor" val="tx"/>
                    </a:ext>
                  </a:extLst>
                </a:hlinkClick>
              </a:rPr>
              <a:t>云秘原型文档下载</a:t>
            </a:r>
            <a:endParaRPr lang="zh-CN" altLang="en-US" dirty="0">
              <a:solidFill>
                <a:schemeClr val="tx1">
                  <a:lumMod val="85000"/>
                  <a:lumOff val="15000"/>
                </a:schemeClr>
              </a:solidFill>
            </a:endParaRPr>
          </a:p>
        </p:txBody>
      </p:sp>
      <p:pic>
        <p:nvPicPr>
          <p:cNvPr id="8" name="音频 7">
            <a:hlinkClick r:id="" action="ppaction://media"/>
            <a:extLst>
              <a:ext uri="{FF2B5EF4-FFF2-40B4-BE49-F238E27FC236}">
                <a16:creationId xmlns:a16="http://schemas.microsoft.com/office/drawing/2014/main" id="{459ED6F6-E8F1-4EC3-BF28-D7C2FEB6D43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72977629"/>
      </p:ext>
    </p:extLst>
  </p:cSld>
  <p:clrMapOvr>
    <a:masterClrMapping/>
  </p:clrMapOvr>
  <mc:AlternateContent xmlns:mc="http://schemas.openxmlformats.org/markup-compatibility/2006" xmlns:p14="http://schemas.microsoft.com/office/powerpoint/2010/main">
    <mc:Choice Requires="p14">
      <p:transition spd="slow" p14:dur="2000" advTm="20543"/>
    </mc:Choice>
    <mc:Fallback xmlns="">
      <p:transition spd="slow" advTm="20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D0A6-D8EB-4DBB-BB84-B47219359DFB}"/>
              </a:ext>
            </a:extLst>
          </p:cNvPr>
          <p:cNvSpPr>
            <a:spLocks noGrp="1"/>
          </p:cNvSpPr>
          <p:nvPr>
            <p:ph type="title"/>
          </p:nvPr>
        </p:nvSpPr>
        <p:spPr/>
        <p:txBody>
          <a:bodyPr/>
          <a:lstStyle/>
          <a:p>
            <a:r>
              <a:rPr lang="en-US" altLang="zh-CN" b="1" dirty="0"/>
              <a:t>2.5</a:t>
            </a:r>
            <a:r>
              <a:rPr lang="zh-CN" altLang="en-US" b="1" dirty="0"/>
              <a:t>口头操作说明</a:t>
            </a:r>
            <a:br>
              <a:rPr lang="zh-CN" altLang="en-US" b="1" dirty="0"/>
            </a:br>
            <a:endParaRPr lang="zh-CN" altLang="en-US" dirty="0"/>
          </a:p>
        </p:txBody>
      </p:sp>
      <p:sp>
        <p:nvSpPr>
          <p:cNvPr id="3" name="内容占位符 2">
            <a:extLst>
              <a:ext uri="{FF2B5EF4-FFF2-40B4-BE49-F238E27FC236}">
                <a16:creationId xmlns:a16="http://schemas.microsoft.com/office/drawing/2014/main" id="{BF84F43E-8218-4217-907E-D3F61383D3DE}"/>
              </a:ext>
            </a:extLst>
          </p:cNvPr>
          <p:cNvSpPr>
            <a:spLocks noGrp="1"/>
          </p:cNvSpPr>
          <p:nvPr>
            <p:ph idx="1"/>
          </p:nvPr>
        </p:nvSpPr>
        <p:spPr/>
        <p:txBody>
          <a:bodyPr/>
          <a:lstStyle/>
          <a:p>
            <a:r>
              <a:rPr lang="zh-CN" altLang="en-US" dirty="0"/>
              <a:t>本产品使用了两个</a:t>
            </a:r>
            <a:r>
              <a:rPr lang="en-US" altLang="zh-CN" dirty="0"/>
              <a:t>API</a:t>
            </a:r>
            <a:r>
              <a:rPr lang="zh-CN" altLang="en-US" dirty="0"/>
              <a:t>分别是腾讯云录音识别</a:t>
            </a:r>
            <a:r>
              <a:rPr lang="en-US" altLang="zh-CN" dirty="0"/>
              <a:t>API</a:t>
            </a:r>
            <a:r>
              <a:rPr lang="zh-CN" altLang="en-US" dirty="0"/>
              <a:t>和百度文本纠错</a:t>
            </a:r>
            <a:r>
              <a:rPr lang="en-US" altLang="zh-CN" dirty="0"/>
              <a:t>API</a:t>
            </a:r>
            <a:r>
              <a:rPr lang="zh-CN" altLang="en-US" dirty="0"/>
              <a:t>。主要的功能为通过用户使用</a:t>
            </a:r>
            <a:r>
              <a:rPr lang="en-US" altLang="zh-CN" dirty="0"/>
              <a:t>APP</a:t>
            </a:r>
            <a:r>
              <a:rPr lang="zh-CN" altLang="en-US" dirty="0"/>
              <a:t>进行录音生成录音文件或是选择使用本地录音对录音进行录音识别，通过录音识别</a:t>
            </a:r>
            <a:r>
              <a:rPr lang="en-US" altLang="zh-CN" dirty="0"/>
              <a:t>API</a:t>
            </a:r>
            <a:r>
              <a:rPr lang="zh-CN" altLang="en-US" dirty="0"/>
              <a:t>将录音转换为文本输出到</a:t>
            </a:r>
            <a:r>
              <a:rPr lang="en-US" altLang="zh-CN" dirty="0"/>
              <a:t>APP</a:t>
            </a:r>
            <a:r>
              <a:rPr lang="zh-CN" altLang="en-US" dirty="0"/>
              <a:t>的文本框内再保存到用户的手机储存内或是</a:t>
            </a:r>
            <a:r>
              <a:rPr lang="en-US" altLang="zh-CN" dirty="0"/>
              <a:t>APP</a:t>
            </a:r>
            <a:r>
              <a:rPr lang="zh-CN" altLang="en-US" dirty="0"/>
              <a:t>的云端内。辅助功能为选择云端内的文本文件或是本地的文本文件，通过文本纠错</a:t>
            </a:r>
            <a:r>
              <a:rPr lang="en-US" altLang="zh-CN" dirty="0"/>
              <a:t>API</a:t>
            </a:r>
            <a:r>
              <a:rPr lang="zh-CN" altLang="en-US" dirty="0"/>
              <a:t>对转换的文本内的病句、口误、停顿进行修改输出一份错误较少的文本文件再保存到用户的手机储存内或是</a:t>
            </a:r>
            <a:r>
              <a:rPr lang="en-US" altLang="zh-CN" dirty="0"/>
              <a:t>APP</a:t>
            </a:r>
            <a:r>
              <a:rPr lang="zh-CN" altLang="en-US" dirty="0"/>
              <a:t>的云端内供用户使用。</a:t>
            </a:r>
          </a:p>
        </p:txBody>
      </p:sp>
      <p:pic>
        <p:nvPicPr>
          <p:cNvPr id="9" name="音频 8">
            <a:hlinkClick r:id="" action="ppaction://media"/>
            <a:extLst>
              <a:ext uri="{FF2B5EF4-FFF2-40B4-BE49-F238E27FC236}">
                <a16:creationId xmlns:a16="http://schemas.microsoft.com/office/drawing/2014/main" id="{A0AB986B-B38B-4531-933C-D4C0AC4695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3377180"/>
      </p:ext>
    </p:extLst>
  </p:cSld>
  <p:clrMapOvr>
    <a:masterClrMapping/>
  </p:clrMapOvr>
  <mc:AlternateContent xmlns:mc="http://schemas.openxmlformats.org/markup-compatibility/2006" xmlns:p14="http://schemas.microsoft.com/office/powerpoint/2010/main">
    <mc:Choice Requires="p14">
      <p:transition spd="slow" p14:dur="2000" advTm="50630"/>
    </mc:Choice>
    <mc:Fallback xmlns="">
      <p:transition spd="slow" advTm="50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8931A-03AE-43E4-97E8-A9F4BABA08CD}"/>
              </a:ext>
            </a:extLst>
          </p:cNvPr>
          <p:cNvSpPr>
            <a:spLocks noGrp="1"/>
          </p:cNvSpPr>
          <p:nvPr>
            <p:ph type="ctrTitle"/>
          </p:nvPr>
        </p:nvSpPr>
        <p:spPr/>
        <p:txBody>
          <a:bodyPr>
            <a:normAutofit/>
          </a:bodyPr>
          <a:lstStyle/>
          <a:p>
            <a:r>
              <a:rPr lang="en-US" altLang="zh-CN" sz="4900" dirty="0"/>
              <a:t>3.</a:t>
            </a:r>
            <a:r>
              <a:rPr lang="zh-CN" altLang="en-US" sz="4900" u="sng" dirty="0"/>
              <a:t> </a:t>
            </a:r>
            <a:r>
              <a:rPr lang="en-US" altLang="zh-CN" sz="4900" u="sng" dirty="0"/>
              <a:t>API</a:t>
            </a:r>
            <a:r>
              <a:rPr lang="zh-CN" altLang="en-US" sz="4900" u="sng" dirty="0"/>
              <a:t>产品使用关键</a:t>
            </a:r>
            <a:r>
              <a:rPr lang="en-US" altLang="zh-CN" sz="4900" u="sng" dirty="0"/>
              <a:t>AI</a:t>
            </a:r>
            <a:r>
              <a:rPr lang="zh-CN" altLang="en-US" sz="4900" u="sng" dirty="0"/>
              <a:t>或机器学习之</a:t>
            </a:r>
            <a:r>
              <a:rPr lang="en-US" altLang="zh-CN" sz="4900" u="sng" dirty="0"/>
              <a:t>API</a:t>
            </a:r>
            <a:r>
              <a:rPr lang="zh-CN" altLang="en-US" sz="4900" u="sng" dirty="0"/>
              <a:t>的输出入展示</a:t>
            </a:r>
            <a:br>
              <a:rPr lang="zh-CN" altLang="en-US" b="1" dirty="0"/>
            </a:br>
            <a:endParaRPr lang="zh-CN" altLang="en-US" dirty="0"/>
          </a:p>
        </p:txBody>
      </p:sp>
      <p:sp>
        <p:nvSpPr>
          <p:cNvPr id="3" name="副标题 2">
            <a:extLst>
              <a:ext uri="{FF2B5EF4-FFF2-40B4-BE49-F238E27FC236}">
                <a16:creationId xmlns:a16="http://schemas.microsoft.com/office/drawing/2014/main" id="{4F7D54FF-CB1E-43BB-9595-5CA707FA202E}"/>
              </a:ext>
            </a:extLst>
          </p:cNvPr>
          <p:cNvSpPr>
            <a:spLocks noGrp="1"/>
          </p:cNvSpPr>
          <p:nvPr>
            <p:ph type="subTitle" idx="1"/>
          </p:nvPr>
        </p:nvSpPr>
        <p:spPr>
          <a:xfrm>
            <a:off x="1100015" y="3701988"/>
            <a:ext cx="7315200" cy="1882658"/>
          </a:xfrm>
        </p:spPr>
        <p:txBody>
          <a:bodyPr>
            <a:normAutofit/>
          </a:bodyPr>
          <a:lstStyle/>
          <a:p>
            <a:r>
              <a:rPr lang="en-US" altLang="zh-CN" dirty="0"/>
              <a:t>3.1 </a:t>
            </a:r>
            <a:r>
              <a:rPr lang="zh-CN" altLang="en-US" dirty="0"/>
              <a:t>使用水平</a:t>
            </a:r>
          </a:p>
          <a:p>
            <a:r>
              <a:rPr lang="en-US" altLang="zh-CN" dirty="0"/>
              <a:t>3.2 </a:t>
            </a:r>
            <a:r>
              <a:rPr lang="zh-CN" altLang="en-US" dirty="0"/>
              <a:t>使用比较分析</a:t>
            </a:r>
          </a:p>
          <a:p>
            <a:r>
              <a:rPr lang="en-US" altLang="zh-CN" dirty="0"/>
              <a:t>3.3 </a:t>
            </a:r>
            <a:r>
              <a:rPr lang="zh-CN" altLang="en-US" dirty="0"/>
              <a:t>使用后风险报告</a:t>
            </a:r>
          </a:p>
        </p:txBody>
      </p:sp>
      <p:pic>
        <p:nvPicPr>
          <p:cNvPr id="7" name="音频 6">
            <a:hlinkClick r:id="" action="ppaction://media"/>
            <a:extLst>
              <a:ext uri="{FF2B5EF4-FFF2-40B4-BE49-F238E27FC236}">
                <a16:creationId xmlns:a16="http://schemas.microsoft.com/office/drawing/2014/main" id="{45EB626B-1379-4E87-A967-5E02D96D8A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00027612"/>
      </p:ext>
    </p:extLst>
  </p:cSld>
  <p:clrMapOvr>
    <a:masterClrMapping/>
  </p:clrMapOvr>
  <mc:AlternateContent xmlns:mc="http://schemas.openxmlformats.org/markup-compatibility/2006" xmlns:p14="http://schemas.microsoft.com/office/powerpoint/2010/main">
    <mc:Choice Requires="p14">
      <p:transition spd="slow" p14:dur="2000" advTm="15520"/>
    </mc:Choice>
    <mc:Fallback xmlns="">
      <p:transition spd="slow" advTm="15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DBF7C6-2B8B-4F89-90DC-3CBC6E0F87AB}"/>
              </a:ext>
            </a:extLst>
          </p:cNvPr>
          <p:cNvSpPr>
            <a:spLocks noGrp="1"/>
          </p:cNvSpPr>
          <p:nvPr>
            <p:ph type="title"/>
          </p:nvPr>
        </p:nvSpPr>
        <p:spPr/>
        <p:txBody>
          <a:bodyPr/>
          <a:lstStyle/>
          <a:p>
            <a:r>
              <a:rPr lang="en-US" altLang="zh-CN" b="1" dirty="0"/>
              <a:t>3.1</a:t>
            </a:r>
            <a:r>
              <a:rPr lang="zh-CN" altLang="en-US" b="1" dirty="0"/>
              <a:t>使用水平</a:t>
            </a:r>
            <a:br>
              <a:rPr lang="zh-CN" altLang="en-US" b="1" dirty="0"/>
            </a:br>
            <a:endParaRPr lang="zh-CN" altLang="en-US" dirty="0"/>
          </a:p>
        </p:txBody>
      </p:sp>
      <p:sp>
        <p:nvSpPr>
          <p:cNvPr id="3" name="内容占位符 2">
            <a:extLst>
              <a:ext uri="{FF2B5EF4-FFF2-40B4-BE49-F238E27FC236}">
                <a16:creationId xmlns:a16="http://schemas.microsoft.com/office/drawing/2014/main" id="{79B1CB37-505E-4356-8AB4-A973B548C865}"/>
              </a:ext>
            </a:extLst>
          </p:cNvPr>
          <p:cNvSpPr>
            <a:spLocks noGrp="1"/>
          </p:cNvSpPr>
          <p:nvPr>
            <p:ph idx="1"/>
          </p:nvPr>
        </p:nvSpPr>
        <p:spPr>
          <a:xfrm>
            <a:off x="3542192" y="182623"/>
            <a:ext cx="7651155" cy="6483609"/>
          </a:xfrm>
        </p:spPr>
        <p:txBody>
          <a:bodyPr/>
          <a:lstStyle/>
          <a:p>
            <a:r>
              <a:rPr lang="zh-CN" altLang="en-US" dirty="0"/>
              <a:t>腾讯录音识别</a:t>
            </a:r>
            <a:r>
              <a:rPr lang="en-US" altLang="zh-CN" dirty="0"/>
              <a:t>API</a:t>
            </a:r>
            <a:r>
              <a:rPr lang="zh-CN" altLang="en-US" dirty="0"/>
              <a:t>调用</a:t>
            </a:r>
            <a:endParaRPr lang="en-US" altLang="zh-CN" dirty="0"/>
          </a:p>
          <a:p>
            <a:pPr marL="0" indent="0">
              <a:buNone/>
            </a:pPr>
            <a:r>
              <a:rPr lang="en-US" altLang="zh-CN" dirty="0"/>
              <a:t>1.</a:t>
            </a:r>
            <a:r>
              <a:rPr lang="zh-CN" altLang="en-US" dirty="0"/>
              <a:t>获取</a:t>
            </a:r>
            <a:r>
              <a:rPr lang="en-US" altLang="zh-CN" dirty="0"/>
              <a:t>token</a:t>
            </a:r>
          </a:p>
          <a:p>
            <a:endParaRPr lang="en-US" altLang="zh-CN" dirty="0"/>
          </a:p>
          <a:p>
            <a:endParaRPr lang="en-US" altLang="zh-CN" dirty="0"/>
          </a:p>
          <a:p>
            <a:pPr marL="0" indent="0">
              <a:buNone/>
            </a:pPr>
            <a:endParaRPr lang="en-US" altLang="zh-CN" dirty="0"/>
          </a:p>
          <a:p>
            <a:endParaRPr lang="en-US" altLang="zh-CN" dirty="0"/>
          </a:p>
          <a:p>
            <a:endParaRPr lang="en-US" altLang="zh-CN" dirty="0"/>
          </a:p>
          <a:p>
            <a:pPr marL="0" indent="0">
              <a:buNone/>
            </a:pPr>
            <a:endParaRPr lang="en-US" altLang="zh-CN" dirty="0"/>
          </a:p>
          <a:p>
            <a:pPr marL="0" indent="0">
              <a:buNone/>
            </a:pPr>
            <a:r>
              <a:rPr lang="en-US" altLang="zh-CN" dirty="0"/>
              <a:t>2.</a:t>
            </a:r>
            <a:r>
              <a:rPr lang="zh-CN" altLang="en-US" dirty="0"/>
              <a:t>使用</a:t>
            </a:r>
            <a:r>
              <a:rPr lang="en-US" altLang="zh-CN" dirty="0"/>
              <a:t>token</a:t>
            </a:r>
            <a:r>
              <a:rPr lang="zh-CN" altLang="en-US" dirty="0"/>
              <a:t>获得</a:t>
            </a:r>
            <a:r>
              <a:rPr lang="en-US" altLang="zh-CN" dirty="0" err="1"/>
              <a:t>taskid</a:t>
            </a:r>
            <a:r>
              <a:rPr lang="en-US" altLang="zh-CN" dirty="0"/>
              <a:t>                             3.</a:t>
            </a:r>
            <a:r>
              <a:rPr lang="zh-CN" altLang="en-US" dirty="0"/>
              <a:t>使用</a:t>
            </a:r>
            <a:r>
              <a:rPr lang="en-US" altLang="zh-CN" dirty="0" err="1"/>
              <a:t>taskid</a:t>
            </a:r>
            <a:r>
              <a:rPr lang="zh-CN" altLang="en-US" dirty="0"/>
              <a:t>调出结果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04F4E9C3-9B8D-4E6A-ACEB-B003DC4D1056}"/>
              </a:ext>
            </a:extLst>
          </p:cNvPr>
          <p:cNvPicPr>
            <a:picLocks noChangeAspect="1"/>
          </p:cNvPicPr>
          <p:nvPr/>
        </p:nvPicPr>
        <p:blipFill>
          <a:blip r:embed="rId4"/>
          <a:stretch>
            <a:fillRect/>
          </a:stretch>
        </p:blipFill>
        <p:spPr>
          <a:xfrm>
            <a:off x="3542192" y="1148536"/>
            <a:ext cx="5603206" cy="2207940"/>
          </a:xfrm>
          <a:prstGeom prst="rect">
            <a:avLst/>
          </a:prstGeom>
        </p:spPr>
      </p:pic>
      <p:pic>
        <p:nvPicPr>
          <p:cNvPr id="7" name="图片 6">
            <a:extLst>
              <a:ext uri="{FF2B5EF4-FFF2-40B4-BE49-F238E27FC236}">
                <a16:creationId xmlns:a16="http://schemas.microsoft.com/office/drawing/2014/main" id="{D8E91938-25E3-429E-8AAC-EB3C5D1722D3}"/>
              </a:ext>
            </a:extLst>
          </p:cNvPr>
          <p:cNvPicPr>
            <a:picLocks noChangeAspect="1"/>
          </p:cNvPicPr>
          <p:nvPr/>
        </p:nvPicPr>
        <p:blipFill>
          <a:blip r:embed="rId5"/>
          <a:stretch>
            <a:fillRect/>
          </a:stretch>
        </p:blipFill>
        <p:spPr>
          <a:xfrm>
            <a:off x="3542192" y="4022655"/>
            <a:ext cx="3672188" cy="2207940"/>
          </a:xfrm>
          <a:prstGeom prst="rect">
            <a:avLst/>
          </a:prstGeom>
        </p:spPr>
      </p:pic>
      <p:pic>
        <p:nvPicPr>
          <p:cNvPr id="9" name="图片 8">
            <a:extLst>
              <a:ext uri="{FF2B5EF4-FFF2-40B4-BE49-F238E27FC236}">
                <a16:creationId xmlns:a16="http://schemas.microsoft.com/office/drawing/2014/main" id="{87348332-F94D-4A6A-A651-76C25C1A6C61}"/>
              </a:ext>
            </a:extLst>
          </p:cNvPr>
          <p:cNvPicPr>
            <a:picLocks noChangeAspect="1"/>
          </p:cNvPicPr>
          <p:nvPr/>
        </p:nvPicPr>
        <p:blipFill>
          <a:blip r:embed="rId6"/>
          <a:stretch>
            <a:fillRect/>
          </a:stretch>
        </p:blipFill>
        <p:spPr>
          <a:xfrm>
            <a:off x="3393740" y="6337769"/>
            <a:ext cx="4561008" cy="221289"/>
          </a:xfrm>
          <a:prstGeom prst="rect">
            <a:avLst/>
          </a:prstGeom>
        </p:spPr>
      </p:pic>
      <p:pic>
        <p:nvPicPr>
          <p:cNvPr id="11" name="图片 10">
            <a:extLst>
              <a:ext uri="{FF2B5EF4-FFF2-40B4-BE49-F238E27FC236}">
                <a16:creationId xmlns:a16="http://schemas.microsoft.com/office/drawing/2014/main" id="{21259F93-ACF0-449D-B838-A636131705B2}"/>
              </a:ext>
            </a:extLst>
          </p:cNvPr>
          <p:cNvPicPr>
            <a:picLocks noChangeAspect="1"/>
          </p:cNvPicPr>
          <p:nvPr/>
        </p:nvPicPr>
        <p:blipFill>
          <a:blip r:embed="rId7"/>
          <a:stretch>
            <a:fillRect/>
          </a:stretch>
        </p:blipFill>
        <p:spPr>
          <a:xfrm>
            <a:off x="7556171" y="4022655"/>
            <a:ext cx="4233277" cy="1767993"/>
          </a:xfrm>
          <a:prstGeom prst="rect">
            <a:avLst/>
          </a:prstGeom>
        </p:spPr>
      </p:pic>
      <p:pic>
        <p:nvPicPr>
          <p:cNvPr id="13" name="图片 12">
            <a:extLst>
              <a:ext uri="{FF2B5EF4-FFF2-40B4-BE49-F238E27FC236}">
                <a16:creationId xmlns:a16="http://schemas.microsoft.com/office/drawing/2014/main" id="{539D0010-9A67-4A9F-8748-585C0ACDB65E}"/>
              </a:ext>
            </a:extLst>
          </p:cNvPr>
          <p:cNvPicPr>
            <a:picLocks noChangeAspect="1"/>
          </p:cNvPicPr>
          <p:nvPr/>
        </p:nvPicPr>
        <p:blipFill>
          <a:blip r:embed="rId8"/>
          <a:stretch>
            <a:fillRect/>
          </a:stretch>
        </p:blipFill>
        <p:spPr>
          <a:xfrm>
            <a:off x="7556171" y="5897822"/>
            <a:ext cx="4082454" cy="576908"/>
          </a:xfrm>
          <a:prstGeom prst="rect">
            <a:avLst/>
          </a:prstGeom>
        </p:spPr>
      </p:pic>
      <p:pic>
        <p:nvPicPr>
          <p:cNvPr id="16" name="音频 15">
            <a:hlinkClick r:id="" action="ppaction://media"/>
            <a:extLst>
              <a:ext uri="{FF2B5EF4-FFF2-40B4-BE49-F238E27FC236}">
                <a16:creationId xmlns:a16="http://schemas.microsoft.com/office/drawing/2014/main" id="{2380E790-E462-48D6-A1E9-A24181A5B23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36339517"/>
      </p:ext>
    </p:extLst>
  </p:cSld>
  <p:clrMapOvr>
    <a:masterClrMapping/>
  </p:clrMapOvr>
  <mc:AlternateContent xmlns:mc="http://schemas.openxmlformats.org/markup-compatibility/2006" xmlns:p14="http://schemas.microsoft.com/office/powerpoint/2010/main">
    <mc:Choice Requires="p14">
      <p:transition spd="slow" p14:dur="2000" advTm="21518"/>
    </mc:Choice>
    <mc:Fallback xmlns="">
      <p:transition spd="slow" advTm="21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836A8-FCE2-4CA7-BF7B-4FACC3B0781B}"/>
              </a:ext>
            </a:extLst>
          </p:cNvPr>
          <p:cNvSpPr>
            <a:spLocks noGrp="1"/>
          </p:cNvSpPr>
          <p:nvPr>
            <p:ph type="title"/>
          </p:nvPr>
        </p:nvSpPr>
        <p:spPr/>
        <p:txBody>
          <a:bodyPr/>
          <a:lstStyle/>
          <a:p>
            <a:r>
              <a:rPr lang="en-US" altLang="zh-CN" b="1" dirty="0"/>
              <a:t>3.1</a:t>
            </a:r>
            <a:r>
              <a:rPr lang="zh-CN" altLang="en-US" b="1" dirty="0"/>
              <a:t>使用水平</a:t>
            </a:r>
            <a:endParaRPr lang="zh-CN" altLang="en-US" dirty="0"/>
          </a:p>
        </p:txBody>
      </p:sp>
      <p:sp>
        <p:nvSpPr>
          <p:cNvPr id="3" name="内容占位符 2">
            <a:extLst>
              <a:ext uri="{FF2B5EF4-FFF2-40B4-BE49-F238E27FC236}">
                <a16:creationId xmlns:a16="http://schemas.microsoft.com/office/drawing/2014/main" id="{E8EEED4C-E1CF-4BD8-8E72-A1CC4A6A68C3}"/>
              </a:ext>
            </a:extLst>
          </p:cNvPr>
          <p:cNvSpPr>
            <a:spLocks noGrp="1"/>
          </p:cNvSpPr>
          <p:nvPr>
            <p:ph idx="1"/>
          </p:nvPr>
        </p:nvSpPr>
        <p:spPr>
          <a:xfrm>
            <a:off x="3551067" y="363983"/>
            <a:ext cx="8194089" cy="6019061"/>
          </a:xfrm>
        </p:spPr>
        <p:txBody>
          <a:bodyPr/>
          <a:lstStyle/>
          <a:p>
            <a:pPr marL="0" indent="0">
              <a:buNone/>
            </a:pPr>
            <a:endParaRPr lang="en-US" altLang="zh-CN" dirty="0"/>
          </a:p>
          <a:p>
            <a:r>
              <a:rPr lang="zh-CN" altLang="en-US" dirty="0"/>
              <a:t>百度文本纠错</a:t>
            </a:r>
            <a:r>
              <a:rPr lang="en-US" altLang="zh-CN" dirty="0"/>
              <a:t>API</a:t>
            </a:r>
          </a:p>
          <a:p>
            <a:pPr marL="0" indent="0">
              <a:buNone/>
            </a:pPr>
            <a:r>
              <a:rPr lang="en-US" altLang="zh-CN" dirty="0"/>
              <a:t>1.</a:t>
            </a:r>
            <a:r>
              <a:rPr lang="zh-CN" altLang="en-US" dirty="0"/>
              <a:t>获取</a:t>
            </a:r>
            <a:r>
              <a:rPr lang="en-US" altLang="zh-CN" dirty="0" err="1"/>
              <a:t>assess_token</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2.</a:t>
            </a:r>
            <a:r>
              <a:rPr lang="zh-CN" altLang="en-US" dirty="0"/>
              <a:t>通过</a:t>
            </a:r>
            <a:r>
              <a:rPr lang="en-US" altLang="zh-CN" dirty="0" err="1"/>
              <a:t>assess_token</a:t>
            </a:r>
            <a:r>
              <a:rPr lang="zh-CN" altLang="en-US" dirty="0"/>
              <a:t>调用百度文本纠错</a:t>
            </a:r>
            <a:r>
              <a:rPr lang="en-US" altLang="zh-CN" dirty="0"/>
              <a:t>API</a:t>
            </a:r>
            <a:r>
              <a:rPr lang="zh-CN" altLang="en-US" dirty="0"/>
              <a:t>并输出结果</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2B1B2BFB-5037-4C6B-BE46-671A8644E76C}"/>
              </a:ext>
            </a:extLst>
          </p:cNvPr>
          <p:cNvPicPr>
            <a:picLocks noChangeAspect="1"/>
          </p:cNvPicPr>
          <p:nvPr/>
        </p:nvPicPr>
        <p:blipFill>
          <a:blip r:embed="rId4"/>
          <a:stretch>
            <a:fillRect/>
          </a:stretch>
        </p:blipFill>
        <p:spPr>
          <a:xfrm>
            <a:off x="3551067" y="1228157"/>
            <a:ext cx="5171096" cy="2145356"/>
          </a:xfrm>
          <a:prstGeom prst="rect">
            <a:avLst/>
          </a:prstGeom>
        </p:spPr>
      </p:pic>
      <p:pic>
        <p:nvPicPr>
          <p:cNvPr id="7" name="图片 6">
            <a:extLst>
              <a:ext uri="{FF2B5EF4-FFF2-40B4-BE49-F238E27FC236}">
                <a16:creationId xmlns:a16="http://schemas.microsoft.com/office/drawing/2014/main" id="{5AA03A81-F5E1-4A27-856B-1051D5341C36}"/>
              </a:ext>
            </a:extLst>
          </p:cNvPr>
          <p:cNvPicPr>
            <a:picLocks noChangeAspect="1"/>
          </p:cNvPicPr>
          <p:nvPr/>
        </p:nvPicPr>
        <p:blipFill>
          <a:blip r:embed="rId5"/>
          <a:stretch>
            <a:fillRect/>
          </a:stretch>
        </p:blipFill>
        <p:spPr>
          <a:xfrm>
            <a:off x="3663851" y="3861784"/>
            <a:ext cx="3429407" cy="2922077"/>
          </a:xfrm>
          <a:prstGeom prst="rect">
            <a:avLst/>
          </a:prstGeom>
        </p:spPr>
      </p:pic>
      <p:pic>
        <p:nvPicPr>
          <p:cNvPr id="6" name="音频 5">
            <a:hlinkClick r:id="" action="ppaction://media"/>
            <a:extLst>
              <a:ext uri="{FF2B5EF4-FFF2-40B4-BE49-F238E27FC236}">
                <a16:creationId xmlns:a16="http://schemas.microsoft.com/office/drawing/2014/main" id="{63E3806A-AF47-4C71-968D-EC7EEAF4F7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65430926"/>
      </p:ext>
    </p:extLst>
  </p:cSld>
  <p:clrMapOvr>
    <a:masterClrMapping/>
  </p:clrMapOvr>
  <mc:AlternateContent xmlns:mc="http://schemas.openxmlformats.org/markup-compatibility/2006" xmlns:p14="http://schemas.microsoft.com/office/powerpoint/2010/main">
    <mc:Choice Requires="p14">
      <p:transition spd="slow" p14:dur="2000" advTm="16018"/>
    </mc:Choice>
    <mc:Fallback xmlns="">
      <p:transition spd="slow" advTm="16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C113C-5980-42FA-A385-9552F203715D}"/>
              </a:ext>
            </a:extLst>
          </p:cNvPr>
          <p:cNvSpPr>
            <a:spLocks noGrp="1"/>
          </p:cNvSpPr>
          <p:nvPr>
            <p:ph type="title"/>
          </p:nvPr>
        </p:nvSpPr>
        <p:spPr/>
        <p:txBody>
          <a:bodyPr/>
          <a:lstStyle/>
          <a:p>
            <a:r>
              <a:rPr lang="en-US" altLang="zh-CN" dirty="0"/>
              <a:t>3.2</a:t>
            </a:r>
            <a:r>
              <a:rPr lang="zh-CN" altLang="en-US" b="1" dirty="0"/>
              <a:t>使用比较分析</a:t>
            </a:r>
            <a:br>
              <a:rPr lang="zh-CN" altLang="en-US" b="1" dirty="0"/>
            </a:br>
            <a:endParaRPr lang="zh-CN" altLang="en-US" dirty="0"/>
          </a:p>
        </p:txBody>
      </p:sp>
      <p:sp>
        <p:nvSpPr>
          <p:cNvPr id="3" name="内容占位符 2">
            <a:extLst>
              <a:ext uri="{FF2B5EF4-FFF2-40B4-BE49-F238E27FC236}">
                <a16:creationId xmlns:a16="http://schemas.microsoft.com/office/drawing/2014/main" id="{2DDF6050-D49C-4CBC-9B8C-A64F69B7A582}"/>
              </a:ext>
            </a:extLst>
          </p:cNvPr>
          <p:cNvSpPr>
            <a:spLocks noGrp="1"/>
          </p:cNvSpPr>
          <p:nvPr>
            <p:ph idx="1"/>
          </p:nvPr>
        </p:nvSpPr>
        <p:spPr>
          <a:xfrm>
            <a:off x="3869268" y="1161779"/>
            <a:ext cx="7315200" cy="4822969"/>
          </a:xfrm>
        </p:spPr>
        <p:txBody>
          <a:bodyPr/>
          <a:lstStyle/>
          <a:p>
            <a:r>
              <a:rPr lang="en-US" altLang="zh-CN" dirty="0"/>
              <a:t> </a:t>
            </a:r>
            <a:r>
              <a:rPr lang="zh-CN" altLang="en-US" dirty="0"/>
              <a:t>价格</a:t>
            </a:r>
            <a:endParaRPr lang="en-US" altLang="zh-CN" dirty="0"/>
          </a:p>
          <a:p>
            <a:pPr marL="0" indent="0">
              <a:buNone/>
            </a:pPr>
            <a:r>
              <a:rPr lang="zh-CN" altLang="en-US" dirty="0"/>
              <a:t>百度短语音识别                                                   </a:t>
            </a:r>
            <a:endParaRPr lang="en-US" altLang="zh-CN" dirty="0"/>
          </a:p>
          <a:p>
            <a:endParaRPr lang="en-US" altLang="zh-CN" dirty="0"/>
          </a:p>
          <a:p>
            <a:endParaRPr lang="en-US" altLang="zh-CN" dirty="0"/>
          </a:p>
          <a:p>
            <a:endParaRPr lang="en-US" altLang="zh-CN" dirty="0"/>
          </a:p>
          <a:p>
            <a:pPr marL="0" indent="0">
              <a:buNone/>
            </a:pPr>
            <a:r>
              <a:rPr lang="en-US" altLang="zh-CN" dirty="0"/>
              <a:t>                                                              </a:t>
            </a:r>
          </a:p>
          <a:p>
            <a:pPr marL="0" indent="0">
              <a:buNone/>
            </a:pPr>
            <a:r>
              <a:rPr lang="en-US" altLang="zh-CN" dirty="0"/>
              <a:t>                                                                                     </a:t>
            </a:r>
            <a:r>
              <a:rPr lang="zh-CN" altLang="en-US" dirty="0"/>
              <a:t>阿里录音识别</a:t>
            </a:r>
            <a:endParaRPr lang="en-US" altLang="zh-CN" dirty="0"/>
          </a:p>
          <a:p>
            <a:pPr marL="0" indent="0">
              <a:buNone/>
            </a:pPr>
            <a:endParaRPr lang="en-US" altLang="zh-CN" dirty="0"/>
          </a:p>
          <a:p>
            <a:pPr marL="0" indent="0">
              <a:buNone/>
            </a:pPr>
            <a:r>
              <a:rPr lang="zh-CN" altLang="en-US" dirty="0"/>
              <a:t>腾讯录音识别</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8ECD5A6F-BC08-4124-8510-43D0F3B6245A}"/>
              </a:ext>
            </a:extLst>
          </p:cNvPr>
          <p:cNvPicPr>
            <a:picLocks noChangeAspect="1"/>
          </p:cNvPicPr>
          <p:nvPr/>
        </p:nvPicPr>
        <p:blipFill>
          <a:blip r:embed="rId4"/>
          <a:stretch>
            <a:fillRect/>
          </a:stretch>
        </p:blipFill>
        <p:spPr>
          <a:xfrm>
            <a:off x="3935423" y="1330796"/>
            <a:ext cx="4031818" cy="1979161"/>
          </a:xfrm>
          <a:prstGeom prst="rect">
            <a:avLst/>
          </a:prstGeom>
        </p:spPr>
      </p:pic>
      <p:pic>
        <p:nvPicPr>
          <p:cNvPr id="7" name="图片 6">
            <a:extLst>
              <a:ext uri="{FF2B5EF4-FFF2-40B4-BE49-F238E27FC236}">
                <a16:creationId xmlns:a16="http://schemas.microsoft.com/office/drawing/2014/main" id="{96054BEA-480C-49B1-ABAE-25AE3055AF93}"/>
              </a:ext>
            </a:extLst>
          </p:cNvPr>
          <p:cNvPicPr>
            <a:picLocks noChangeAspect="1"/>
          </p:cNvPicPr>
          <p:nvPr/>
        </p:nvPicPr>
        <p:blipFill>
          <a:blip r:embed="rId5"/>
          <a:stretch>
            <a:fillRect/>
          </a:stretch>
        </p:blipFill>
        <p:spPr>
          <a:xfrm>
            <a:off x="3935423" y="4227544"/>
            <a:ext cx="4134379" cy="954087"/>
          </a:xfrm>
          <a:prstGeom prst="rect">
            <a:avLst/>
          </a:prstGeom>
        </p:spPr>
      </p:pic>
      <p:pic>
        <p:nvPicPr>
          <p:cNvPr id="9" name="图片 8">
            <a:extLst>
              <a:ext uri="{FF2B5EF4-FFF2-40B4-BE49-F238E27FC236}">
                <a16:creationId xmlns:a16="http://schemas.microsoft.com/office/drawing/2014/main" id="{EEEC4447-4A1D-4FC9-97AD-05FBEA2E492A}"/>
              </a:ext>
            </a:extLst>
          </p:cNvPr>
          <p:cNvPicPr>
            <a:picLocks noChangeAspect="1"/>
          </p:cNvPicPr>
          <p:nvPr/>
        </p:nvPicPr>
        <p:blipFill>
          <a:blip r:embed="rId6"/>
          <a:stretch>
            <a:fillRect/>
          </a:stretch>
        </p:blipFill>
        <p:spPr>
          <a:xfrm>
            <a:off x="3935423" y="5458135"/>
            <a:ext cx="4356321" cy="824284"/>
          </a:xfrm>
          <a:prstGeom prst="rect">
            <a:avLst/>
          </a:prstGeom>
        </p:spPr>
      </p:pic>
      <p:pic>
        <p:nvPicPr>
          <p:cNvPr id="13" name="图片 12">
            <a:extLst>
              <a:ext uri="{FF2B5EF4-FFF2-40B4-BE49-F238E27FC236}">
                <a16:creationId xmlns:a16="http://schemas.microsoft.com/office/drawing/2014/main" id="{73DA5759-DC85-4BA6-BAB0-5F8FADCDE3A6}"/>
              </a:ext>
            </a:extLst>
          </p:cNvPr>
          <p:cNvPicPr>
            <a:picLocks noChangeAspect="1"/>
          </p:cNvPicPr>
          <p:nvPr/>
        </p:nvPicPr>
        <p:blipFill>
          <a:blip r:embed="rId7"/>
          <a:stretch>
            <a:fillRect/>
          </a:stretch>
        </p:blipFill>
        <p:spPr>
          <a:xfrm>
            <a:off x="8209148" y="3277314"/>
            <a:ext cx="3345504" cy="571032"/>
          </a:xfrm>
          <a:prstGeom prst="rect">
            <a:avLst/>
          </a:prstGeom>
        </p:spPr>
      </p:pic>
      <p:pic>
        <p:nvPicPr>
          <p:cNvPr id="15" name="图片 14">
            <a:extLst>
              <a:ext uri="{FF2B5EF4-FFF2-40B4-BE49-F238E27FC236}">
                <a16:creationId xmlns:a16="http://schemas.microsoft.com/office/drawing/2014/main" id="{70B8E9C3-6855-46A9-B161-BF8726ADC4A3}"/>
              </a:ext>
            </a:extLst>
          </p:cNvPr>
          <p:cNvPicPr>
            <a:picLocks noChangeAspect="1"/>
          </p:cNvPicPr>
          <p:nvPr/>
        </p:nvPicPr>
        <p:blipFill>
          <a:blip r:embed="rId8"/>
          <a:stretch>
            <a:fillRect/>
          </a:stretch>
        </p:blipFill>
        <p:spPr>
          <a:xfrm>
            <a:off x="8156499" y="3970801"/>
            <a:ext cx="3418695" cy="682439"/>
          </a:xfrm>
          <a:prstGeom prst="rect">
            <a:avLst/>
          </a:prstGeom>
        </p:spPr>
      </p:pic>
      <p:pic>
        <p:nvPicPr>
          <p:cNvPr id="8" name="音频 7">
            <a:hlinkClick r:id="" action="ppaction://media"/>
            <a:extLst>
              <a:ext uri="{FF2B5EF4-FFF2-40B4-BE49-F238E27FC236}">
                <a16:creationId xmlns:a16="http://schemas.microsoft.com/office/drawing/2014/main" id="{F3A9585D-5CCB-48F2-9484-A3FFD71033E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2993361"/>
      </p:ext>
    </p:extLst>
  </p:cSld>
  <p:clrMapOvr>
    <a:masterClrMapping/>
  </p:clrMapOvr>
  <mc:AlternateContent xmlns:mc="http://schemas.openxmlformats.org/markup-compatibility/2006" xmlns:p14="http://schemas.microsoft.com/office/powerpoint/2010/main">
    <mc:Choice Requires="p14">
      <p:transition spd="slow" p14:dur="2000" advTm="18531"/>
    </mc:Choice>
    <mc:Fallback xmlns="">
      <p:transition spd="slow" advTm="18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D6AD83-3F45-497C-8A89-6B2F8071C2A0}"/>
              </a:ext>
            </a:extLst>
          </p:cNvPr>
          <p:cNvSpPr>
            <a:spLocks noGrp="1"/>
          </p:cNvSpPr>
          <p:nvPr>
            <p:ph type="title"/>
          </p:nvPr>
        </p:nvSpPr>
        <p:spPr/>
        <p:txBody>
          <a:bodyPr/>
          <a:lstStyle/>
          <a:p>
            <a:r>
              <a:rPr lang="en-US" altLang="zh-CN" dirty="0"/>
              <a:t>3.2</a:t>
            </a:r>
            <a:r>
              <a:rPr lang="zh-CN" altLang="en-US" b="1" dirty="0"/>
              <a:t>使用比较分析</a:t>
            </a:r>
            <a:endParaRPr lang="zh-CN" altLang="en-US" dirty="0"/>
          </a:p>
        </p:txBody>
      </p:sp>
      <p:sp>
        <p:nvSpPr>
          <p:cNvPr id="3" name="内容占位符 2">
            <a:extLst>
              <a:ext uri="{FF2B5EF4-FFF2-40B4-BE49-F238E27FC236}">
                <a16:creationId xmlns:a16="http://schemas.microsoft.com/office/drawing/2014/main" id="{48A347A6-2E84-4EA4-B174-FBC7448CEAEF}"/>
              </a:ext>
            </a:extLst>
          </p:cNvPr>
          <p:cNvSpPr>
            <a:spLocks noGrp="1"/>
          </p:cNvSpPr>
          <p:nvPr>
            <p:ph idx="1"/>
          </p:nvPr>
        </p:nvSpPr>
        <p:spPr>
          <a:xfrm>
            <a:off x="3700592" y="585926"/>
            <a:ext cx="7769358" cy="5655076"/>
          </a:xfrm>
        </p:spPr>
        <p:txBody>
          <a:bodyPr/>
          <a:lstStyle/>
          <a:p>
            <a:pPr marL="0" indent="0">
              <a:buNone/>
            </a:pPr>
            <a:endParaRPr lang="en-US" altLang="zh-CN" dirty="0"/>
          </a:p>
          <a:p>
            <a:r>
              <a:rPr lang="zh-CN" altLang="en-US" b="1" dirty="0"/>
              <a:t>输出结果</a:t>
            </a:r>
          </a:p>
          <a:p>
            <a:pPr marL="0" indent="0">
              <a:buNone/>
            </a:pPr>
            <a:r>
              <a:rPr lang="zh-CN" altLang="en-US" dirty="0"/>
              <a:t>腾讯语音识别</a:t>
            </a:r>
            <a:endParaRPr lang="en-US" altLang="zh-CN" dirty="0"/>
          </a:p>
          <a:p>
            <a:pPr marL="0" indent="0">
              <a:buNone/>
            </a:pPr>
            <a:r>
              <a:rPr lang="zh-CN" altLang="en-US" dirty="0"/>
              <a:t>文件</a:t>
            </a:r>
            <a:r>
              <a:rPr lang="en-US" altLang="zh-CN" dirty="0"/>
              <a:t>1</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文件</a:t>
            </a:r>
            <a:r>
              <a:rPr lang="en-US" altLang="zh-CN" dirty="0"/>
              <a:t>2</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1367A3AD-0CE8-44AE-8ECB-21029FA308FE}"/>
              </a:ext>
            </a:extLst>
          </p:cNvPr>
          <p:cNvPicPr>
            <a:picLocks noChangeAspect="1"/>
          </p:cNvPicPr>
          <p:nvPr/>
        </p:nvPicPr>
        <p:blipFill>
          <a:blip r:embed="rId4"/>
          <a:stretch>
            <a:fillRect/>
          </a:stretch>
        </p:blipFill>
        <p:spPr>
          <a:xfrm>
            <a:off x="3780492" y="1678972"/>
            <a:ext cx="5397623" cy="2941689"/>
          </a:xfrm>
          <a:prstGeom prst="rect">
            <a:avLst/>
          </a:prstGeom>
        </p:spPr>
      </p:pic>
      <p:pic>
        <p:nvPicPr>
          <p:cNvPr id="9" name="图片 8">
            <a:extLst>
              <a:ext uri="{FF2B5EF4-FFF2-40B4-BE49-F238E27FC236}">
                <a16:creationId xmlns:a16="http://schemas.microsoft.com/office/drawing/2014/main" id="{E726F0F1-A779-4589-980F-E57EC34AC1B9}"/>
              </a:ext>
            </a:extLst>
          </p:cNvPr>
          <p:cNvPicPr>
            <a:picLocks noChangeAspect="1"/>
          </p:cNvPicPr>
          <p:nvPr/>
        </p:nvPicPr>
        <p:blipFill>
          <a:blip r:embed="rId5"/>
          <a:stretch>
            <a:fillRect/>
          </a:stretch>
        </p:blipFill>
        <p:spPr>
          <a:xfrm>
            <a:off x="3780492" y="5179028"/>
            <a:ext cx="4477740" cy="1393733"/>
          </a:xfrm>
          <a:prstGeom prst="rect">
            <a:avLst/>
          </a:prstGeom>
        </p:spPr>
      </p:pic>
      <p:pic>
        <p:nvPicPr>
          <p:cNvPr id="4" name="音频 3">
            <a:hlinkClick r:id="" action="ppaction://media"/>
            <a:extLst>
              <a:ext uri="{FF2B5EF4-FFF2-40B4-BE49-F238E27FC236}">
                <a16:creationId xmlns:a16="http://schemas.microsoft.com/office/drawing/2014/main" id="{59214F8C-221A-4C78-8219-90A25E29CF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76818778"/>
      </p:ext>
    </p:extLst>
  </p:cSld>
  <p:clrMapOvr>
    <a:masterClrMapping/>
  </p:clrMapOvr>
  <mc:AlternateContent xmlns:mc="http://schemas.openxmlformats.org/markup-compatibility/2006" xmlns:p14="http://schemas.microsoft.com/office/powerpoint/2010/main">
    <mc:Choice Requires="p14">
      <p:transition spd="slow" p14:dur="2000" advTm="7586"/>
    </mc:Choice>
    <mc:Fallback xmlns="">
      <p:transition spd="slow" advTm="7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403F8-0969-4A47-8BC6-84A06AEF9085}"/>
              </a:ext>
            </a:extLst>
          </p:cNvPr>
          <p:cNvSpPr>
            <a:spLocks noGrp="1"/>
          </p:cNvSpPr>
          <p:nvPr>
            <p:ph type="title"/>
          </p:nvPr>
        </p:nvSpPr>
        <p:spPr/>
        <p:txBody>
          <a:bodyPr/>
          <a:lstStyle/>
          <a:p>
            <a:r>
              <a:rPr lang="en-US" altLang="zh-CN" dirty="0"/>
              <a:t>3.2</a:t>
            </a:r>
            <a:r>
              <a:rPr lang="zh-CN" altLang="en-US" b="1" dirty="0"/>
              <a:t>使用比较分析</a:t>
            </a:r>
            <a:endParaRPr lang="zh-CN" altLang="en-US" dirty="0"/>
          </a:p>
        </p:txBody>
      </p:sp>
      <p:sp>
        <p:nvSpPr>
          <p:cNvPr id="3" name="内容占位符 2">
            <a:extLst>
              <a:ext uri="{FF2B5EF4-FFF2-40B4-BE49-F238E27FC236}">
                <a16:creationId xmlns:a16="http://schemas.microsoft.com/office/drawing/2014/main" id="{E2733E7E-A3F4-45FC-8972-EDD9C1A05972}"/>
              </a:ext>
            </a:extLst>
          </p:cNvPr>
          <p:cNvSpPr>
            <a:spLocks noGrp="1"/>
          </p:cNvSpPr>
          <p:nvPr>
            <p:ph idx="1"/>
          </p:nvPr>
        </p:nvSpPr>
        <p:spPr/>
        <p:txBody>
          <a:bodyPr/>
          <a:lstStyle/>
          <a:p>
            <a:r>
              <a:rPr lang="zh-CN" altLang="en-US" b="1" dirty="0"/>
              <a:t>输出结果</a:t>
            </a:r>
          </a:p>
          <a:p>
            <a:pPr marL="0" indent="0">
              <a:buNone/>
            </a:pPr>
            <a:r>
              <a:rPr lang="zh-CN" altLang="en-US" dirty="0"/>
              <a:t>阿里语音识别</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89F576E5-8E48-4E57-9768-D3AB24473076}"/>
              </a:ext>
            </a:extLst>
          </p:cNvPr>
          <p:cNvPicPr>
            <a:picLocks noChangeAspect="1"/>
          </p:cNvPicPr>
          <p:nvPr/>
        </p:nvPicPr>
        <p:blipFill>
          <a:blip r:embed="rId4"/>
          <a:stretch>
            <a:fillRect/>
          </a:stretch>
        </p:blipFill>
        <p:spPr>
          <a:xfrm>
            <a:off x="3869268" y="2029136"/>
            <a:ext cx="7174553" cy="3305029"/>
          </a:xfrm>
          <a:prstGeom prst="rect">
            <a:avLst/>
          </a:prstGeom>
        </p:spPr>
      </p:pic>
      <p:pic>
        <p:nvPicPr>
          <p:cNvPr id="4" name="音频 3">
            <a:hlinkClick r:id="" action="ppaction://media"/>
            <a:extLst>
              <a:ext uri="{FF2B5EF4-FFF2-40B4-BE49-F238E27FC236}">
                <a16:creationId xmlns:a16="http://schemas.microsoft.com/office/drawing/2014/main" id="{4730E61C-D196-4A28-B753-775FF1D767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26172005"/>
      </p:ext>
    </p:extLst>
  </p:cSld>
  <p:clrMapOvr>
    <a:masterClrMapping/>
  </p:clrMapOvr>
  <mc:AlternateContent xmlns:mc="http://schemas.openxmlformats.org/markup-compatibility/2006" xmlns:p14="http://schemas.microsoft.com/office/powerpoint/2010/main">
    <mc:Choice Requires="p14">
      <p:transition spd="slow" p14:dur="2000" advTm="3951"/>
    </mc:Choice>
    <mc:Fallback xmlns="">
      <p:transition spd="slow" advTm="3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EAE4F-47BA-47F9-9027-60EC1B45BBA3}"/>
              </a:ext>
            </a:extLst>
          </p:cNvPr>
          <p:cNvSpPr>
            <a:spLocks noGrp="1"/>
          </p:cNvSpPr>
          <p:nvPr>
            <p:ph type="title"/>
          </p:nvPr>
        </p:nvSpPr>
        <p:spPr/>
        <p:txBody>
          <a:bodyPr/>
          <a:lstStyle/>
          <a:p>
            <a:r>
              <a:rPr lang="en-US" altLang="zh-CN" dirty="0"/>
              <a:t>3.2</a:t>
            </a:r>
            <a:r>
              <a:rPr lang="zh-CN" altLang="en-US" b="1" dirty="0"/>
              <a:t>使用比较分析</a:t>
            </a:r>
            <a:endParaRPr lang="zh-CN" altLang="en-US" dirty="0"/>
          </a:p>
        </p:txBody>
      </p:sp>
      <p:sp>
        <p:nvSpPr>
          <p:cNvPr id="3" name="内容占位符 2">
            <a:extLst>
              <a:ext uri="{FF2B5EF4-FFF2-40B4-BE49-F238E27FC236}">
                <a16:creationId xmlns:a16="http://schemas.microsoft.com/office/drawing/2014/main" id="{5F7B0D5F-D0BC-4A27-B791-4291223EE0D5}"/>
              </a:ext>
            </a:extLst>
          </p:cNvPr>
          <p:cNvSpPr>
            <a:spLocks noGrp="1"/>
          </p:cNvSpPr>
          <p:nvPr>
            <p:ph idx="1"/>
          </p:nvPr>
        </p:nvSpPr>
        <p:spPr/>
        <p:txBody>
          <a:bodyPr/>
          <a:lstStyle/>
          <a:p>
            <a:r>
              <a:rPr lang="zh-CN" altLang="en-US" b="1" dirty="0"/>
              <a:t>总结</a:t>
            </a:r>
          </a:p>
          <a:p>
            <a:pPr marL="0" indent="0">
              <a:buNone/>
            </a:pPr>
            <a:r>
              <a:rPr lang="zh-CN" altLang="en-US" dirty="0"/>
              <a:t>价格上：百度</a:t>
            </a:r>
            <a:r>
              <a:rPr lang="en-US" altLang="zh-CN" dirty="0"/>
              <a:t>&lt;</a:t>
            </a:r>
            <a:r>
              <a:rPr lang="zh-CN" altLang="en-US" dirty="0"/>
              <a:t>腾讯</a:t>
            </a:r>
            <a:r>
              <a:rPr lang="en-US" altLang="zh-CN" dirty="0"/>
              <a:t>&lt;</a:t>
            </a:r>
            <a:r>
              <a:rPr lang="zh-CN" altLang="en-US" dirty="0"/>
              <a:t>阿里，但因为百度只能识别短语音所以选择腾讯家的录音识别更有优势</a:t>
            </a:r>
          </a:p>
          <a:p>
            <a:pPr marL="0" indent="0">
              <a:buNone/>
            </a:pPr>
            <a:endParaRPr lang="en-US" altLang="zh-CN" dirty="0"/>
          </a:p>
          <a:p>
            <a:pPr marL="0" indent="0">
              <a:buNone/>
            </a:pPr>
            <a:r>
              <a:rPr lang="zh-CN" altLang="en-US" dirty="0"/>
              <a:t>正确率上：腾讯</a:t>
            </a:r>
            <a:r>
              <a:rPr lang="en-US" altLang="zh-CN" dirty="0"/>
              <a:t>&gt;</a:t>
            </a:r>
            <a:r>
              <a:rPr lang="zh-CN" altLang="en-US" dirty="0"/>
              <a:t>阿里（因为测试的是长语音百度无法比较就将其排除），腾讯在正确率上是高于阿里的以选择腾讯家的录音识别更有优势</a:t>
            </a:r>
          </a:p>
          <a:p>
            <a:pPr marL="0" indent="0">
              <a:buNone/>
            </a:pPr>
            <a:endParaRPr lang="en-US" altLang="zh-CN" dirty="0"/>
          </a:p>
          <a:p>
            <a:pPr marL="0" indent="0">
              <a:buNone/>
            </a:pPr>
            <a:r>
              <a:rPr lang="zh-CN" altLang="en-US" dirty="0"/>
              <a:t>速度上：腾讯</a:t>
            </a:r>
            <a:r>
              <a:rPr lang="en-US" altLang="zh-CN" dirty="0"/>
              <a:t>&gt;</a:t>
            </a:r>
            <a:r>
              <a:rPr lang="zh-CN" altLang="en-US" dirty="0"/>
              <a:t>阿里（因为测试的是长语音百度无法比较就将其排除），腾讯在输出用的时间是阿里的四分之一以选择腾讯家的录音识别更有优势</a:t>
            </a:r>
          </a:p>
          <a:p>
            <a:endParaRPr lang="zh-CN" altLang="en-US" dirty="0"/>
          </a:p>
        </p:txBody>
      </p:sp>
      <p:pic>
        <p:nvPicPr>
          <p:cNvPr id="8" name="音频 7">
            <a:hlinkClick r:id="" action="ppaction://media"/>
            <a:extLst>
              <a:ext uri="{FF2B5EF4-FFF2-40B4-BE49-F238E27FC236}">
                <a16:creationId xmlns:a16="http://schemas.microsoft.com/office/drawing/2014/main" id="{9302274F-8CE4-4474-9930-A874334EF1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14326845"/>
      </p:ext>
    </p:extLst>
  </p:cSld>
  <p:clrMapOvr>
    <a:masterClrMapping/>
  </p:clrMapOvr>
  <mc:AlternateContent xmlns:mc="http://schemas.openxmlformats.org/markup-compatibility/2006" xmlns:p14="http://schemas.microsoft.com/office/powerpoint/2010/main">
    <mc:Choice Requires="p14">
      <p:transition spd="slow" p14:dur="2000" advTm="37022"/>
    </mc:Choice>
    <mc:Fallback xmlns="">
      <p:transition spd="slow" advTm="3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A4ED0-4267-41CC-AF84-252CFBBB2553}"/>
              </a:ext>
            </a:extLst>
          </p:cNvPr>
          <p:cNvSpPr>
            <a:spLocks noGrp="1"/>
          </p:cNvSpPr>
          <p:nvPr>
            <p:ph type="title"/>
          </p:nvPr>
        </p:nvSpPr>
        <p:spPr/>
        <p:txBody>
          <a:bodyPr/>
          <a:lstStyle/>
          <a:p>
            <a:r>
              <a:rPr lang="zh-CN" altLang="en-US" b="1" dirty="0"/>
              <a:t>产品介绍</a:t>
            </a:r>
            <a:endParaRPr lang="zh-CN" altLang="en-US" dirty="0"/>
          </a:p>
        </p:txBody>
      </p:sp>
      <p:sp>
        <p:nvSpPr>
          <p:cNvPr id="3" name="内容占位符 2">
            <a:extLst>
              <a:ext uri="{FF2B5EF4-FFF2-40B4-BE49-F238E27FC236}">
                <a16:creationId xmlns:a16="http://schemas.microsoft.com/office/drawing/2014/main" id="{91F5AE7D-4BA2-4C1C-87C4-0C3DB0DAC0A5}"/>
              </a:ext>
            </a:extLst>
          </p:cNvPr>
          <p:cNvSpPr>
            <a:spLocks noGrp="1"/>
          </p:cNvSpPr>
          <p:nvPr>
            <p:ph idx="1"/>
          </p:nvPr>
        </p:nvSpPr>
        <p:spPr/>
        <p:txBody>
          <a:bodyPr/>
          <a:lstStyle/>
          <a:p>
            <a:pPr marL="0" indent="0">
              <a:buNone/>
            </a:pPr>
            <a:r>
              <a:rPr lang="zh-CN" altLang="en-US" dirty="0"/>
              <a:t>“云秘”是帮助学生党或是上班族记录课程和会议的一款产品 本软件是基于录音识别和文本纠错研发的会议记录工具，适用于学生党和上班族对课堂和会议的记录，通过录音识别将录音转化为文本，再通过文本纠错将录音识别的文本错误纠正增加转换的正确率，以此来便利人们对会议和课堂的记录让工作和学习更加简单快捷。</a:t>
            </a:r>
            <a:endParaRPr lang="en-US" altLang="zh-CN" dirty="0"/>
          </a:p>
        </p:txBody>
      </p:sp>
      <p:pic>
        <p:nvPicPr>
          <p:cNvPr id="5" name="音频 4">
            <a:hlinkClick r:id="" action="ppaction://media"/>
            <a:extLst>
              <a:ext uri="{FF2B5EF4-FFF2-40B4-BE49-F238E27FC236}">
                <a16:creationId xmlns:a16="http://schemas.microsoft.com/office/drawing/2014/main" id="{EA74C2B6-B97E-4C8E-80A2-7104E72C56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33355484"/>
      </p:ext>
    </p:extLst>
  </p:cSld>
  <p:clrMapOvr>
    <a:masterClrMapping/>
  </p:clrMapOvr>
  <mc:AlternateContent xmlns:mc="http://schemas.openxmlformats.org/markup-compatibility/2006" xmlns:p14="http://schemas.microsoft.com/office/powerpoint/2010/main">
    <mc:Choice Requires="p14">
      <p:transition spd="slow" p14:dur="2000" advTm="35039"/>
    </mc:Choice>
    <mc:Fallback xmlns="">
      <p:transition spd="slow" advTm="3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E4553-F148-4867-8A63-8B9AEDDE7A4F}"/>
              </a:ext>
            </a:extLst>
          </p:cNvPr>
          <p:cNvSpPr>
            <a:spLocks noGrp="1"/>
          </p:cNvSpPr>
          <p:nvPr>
            <p:ph type="title"/>
          </p:nvPr>
        </p:nvSpPr>
        <p:spPr/>
        <p:txBody>
          <a:bodyPr/>
          <a:lstStyle/>
          <a:p>
            <a:br>
              <a:rPr lang="en-US" altLang="zh-CN" b="1" dirty="0"/>
            </a:br>
            <a:br>
              <a:rPr lang="en-US" altLang="zh-CN" b="1" dirty="0"/>
            </a:br>
            <a:br>
              <a:rPr lang="en-US" altLang="zh-CN" b="1" dirty="0"/>
            </a:br>
            <a:r>
              <a:rPr lang="en-US" altLang="zh-CN" b="1" dirty="0"/>
              <a:t>3.3</a:t>
            </a:r>
            <a:r>
              <a:rPr lang="zh-CN" altLang="en-US" b="1" dirty="0"/>
              <a:t>使用后风险报告</a:t>
            </a:r>
            <a:br>
              <a:rPr lang="en-US" altLang="zh-CN" b="1" dirty="0"/>
            </a:br>
            <a:br>
              <a:rPr lang="en-US" altLang="zh-CN" b="1" dirty="0"/>
            </a:br>
            <a:br>
              <a:rPr lang="zh-CN" altLang="en-US" b="1" dirty="0"/>
            </a:br>
            <a:endParaRPr lang="zh-CN" altLang="en-US" dirty="0"/>
          </a:p>
        </p:txBody>
      </p:sp>
      <p:sp>
        <p:nvSpPr>
          <p:cNvPr id="3" name="内容占位符 2">
            <a:extLst>
              <a:ext uri="{FF2B5EF4-FFF2-40B4-BE49-F238E27FC236}">
                <a16:creationId xmlns:a16="http://schemas.microsoft.com/office/drawing/2014/main" id="{516E02FC-B7F3-4914-8A4D-65ABFE9ADA74}"/>
              </a:ext>
            </a:extLst>
          </p:cNvPr>
          <p:cNvSpPr>
            <a:spLocks noGrp="1"/>
          </p:cNvSpPr>
          <p:nvPr>
            <p:ph idx="1"/>
          </p:nvPr>
        </p:nvSpPr>
        <p:spPr>
          <a:xfrm>
            <a:off x="3869268" y="864107"/>
            <a:ext cx="7315200" cy="5465671"/>
          </a:xfrm>
        </p:spPr>
        <p:txBody>
          <a:bodyPr>
            <a:normAutofit/>
          </a:bodyPr>
          <a:lstStyle/>
          <a:p>
            <a:r>
              <a:rPr lang="en-US" altLang="zh-CN" dirty="0"/>
              <a:t>1.</a:t>
            </a:r>
            <a:r>
              <a:rPr lang="zh-CN" altLang="en-US" dirty="0"/>
              <a:t>录音识别</a:t>
            </a:r>
          </a:p>
          <a:p>
            <a:pPr marL="0" indent="0">
              <a:buNone/>
            </a:pPr>
            <a:r>
              <a:rPr lang="zh-CN" altLang="en-US" dirty="0"/>
              <a:t>腾讯家的录音识别受录音内的噪音影响较大会出现有非录音内容的文本</a:t>
            </a:r>
          </a:p>
          <a:p>
            <a:pPr marL="0" indent="0">
              <a:buNone/>
            </a:pPr>
            <a:r>
              <a:rPr lang="zh-CN" altLang="en-US" dirty="0"/>
              <a:t>输入文件都是以</a:t>
            </a:r>
            <a:r>
              <a:rPr lang="en-US" altLang="zh-CN" dirty="0"/>
              <a:t>wav</a:t>
            </a:r>
            <a:r>
              <a:rPr lang="zh-CN" altLang="en-US" dirty="0"/>
              <a:t>或是</a:t>
            </a:r>
            <a:r>
              <a:rPr lang="en-US" altLang="zh-CN" dirty="0"/>
              <a:t>mp3</a:t>
            </a:r>
            <a:r>
              <a:rPr lang="zh-CN" altLang="en-US" dirty="0"/>
              <a:t>格式为主的，输入的文件格式还是有一定的限制的</a:t>
            </a:r>
          </a:p>
          <a:p>
            <a:pPr marL="0" indent="0">
              <a:buNone/>
            </a:pPr>
            <a:r>
              <a:rPr lang="zh-CN" altLang="en-US" dirty="0"/>
              <a:t>目前基本上国内的开放平台都有录音识别这个</a:t>
            </a:r>
            <a:r>
              <a:rPr lang="en-US" altLang="zh-CN" dirty="0"/>
              <a:t>API</a:t>
            </a:r>
            <a:r>
              <a:rPr lang="zh-CN" altLang="en-US" dirty="0"/>
              <a:t>接口，可以说竞争是很大的</a:t>
            </a:r>
          </a:p>
          <a:p>
            <a:pPr marL="0" indent="0">
              <a:buNone/>
            </a:pPr>
            <a:r>
              <a:rPr lang="zh-CN" altLang="en-US" dirty="0"/>
              <a:t>录音识别</a:t>
            </a:r>
            <a:r>
              <a:rPr lang="en-US" altLang="zh-CN" dirty="0"/>
              <a:t>API</a:t>
            </a:r>
            <a:r>
              <a:rPr lang="zh-CN" altLang="en-US" dirty="0"/>
              <a:t>可以使用在会议总结、庭审录入、医院病历录入等多方面，还是有一定发展前景的</a:t>
            </a:r>
          </a:p>
          <a:p>
            <a:endParaRPr lang="en-US" altLang="zh-CN" dirty="0"/>
          </a:p>
          <a:p>
            <a:r>
              <a:rPr lang="en-US" altLang="zh-CN" dirty="0"/>
              <a:t>2.</a:t>
            </a:r>
            <a:r>
              <a:rPr lang="zh-CN" altLang="en-US" dirty="0"/>
              <a:t>文本纠错</a:t>
            </a:r>
          </a:p>
          <a:p>
            <a:pPr marL="0" indent="0">
              <a:buNone/>
            </a:pPr>
            <a:r>
              <a:rPr lang="zh-CN" altLang="en-US" dirty="0"/>
              <a:t>目前国内只有百度一家有比较成熟的文本纠错</a:t>
            </a:r>
            <a:r>
              <a:rPr lang="en-US" altLang="zh-CN" dirty="0"/>
              <a:t>API</a:t>
            </a:r>
            <a:r>
              <a:rPr lang="zh-CN" altLang="en-US" dirty="0"/>
              <a:t>接口，竞争不是太大</a:t>
            </a:r>
          </a:p>
          <a:p>
            <a:pPr marL="0" indent="0">
              <a:buNone/>
            </a:pPr>
            <a:r>
              <a:rPr lang="zh-CN" altLang="en-US" dirty="0"/>
              <a:t>文本纠错</a:t>
            </a:r>
            <a:r>
              <a:rPr lang="en-US" altLang="zh-CN" dirty="0"/>
              <a:t>API</a:t>
            </a:r>
            <a:r>
              <a:rPr lang="zh-CN" altLang="en-US" dirty="0"/>
              <a:t>可以使用在搜索纠错和写作辅助等方面，有一定发展前景</a:t>
            </a:r>
          </a:p>
          <a:p>
            <a:endParaRPr lang="zh-CN" altLang="en-US" dirty="0"/>
          </a:p>
        </p:txBody>
      </p:sp>
      <p:pic>
        <p:nvPicPr>
          <p:cNvPr id="7" name="音频 6">
            <a:hlinkClick r:id="" action="ppaction://media"/>
            <a:extLst>
              <a:ext uri="{FF2B5EF4-FFF2-40B4-BE49-F238E27FC236}">
                <a16:creationId xmlns:a16="http://schemas.microsoft.com/office/drawing/2014/main" id="{21FA777C-8C86-4FE5-812B-183D548664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71244766"/>
      </p:ext>
    </p:extLst>
  </p:cSld>
  <p:clrMapOvr>
    <a:masterClrMapping/>
  </p:clrMapOvr>
  <mc:AlternateContent xmlns:mc="http://schemas.openxmlformats.org/markup-compatibility/2006" xmlns:p14="http://schemas.microsoft.com/office/powerpoint/2010/main">
    <mc:Choice Requires="p14">
      <p:transition spd="slow" p14:dur="2000" advTm="62523"/>
    </mc:Choice>
    <mc:Fallback xmlns="">
      <p:transition spd="slow" advTm="62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4F6E6-E4C6-4F91-BF89-E6BC83380D49}"/>
              </a:ext>
            </a:extLst>
          </p:cNvPr>
          <p:cNvSpPr>
            <a:spLocks noGrp="1"/>
          </p:cNvSpPr>
          <p:nvPr>
            <p:ph type="title"/>
          </p:nvPr>
        </p:nvSpPr>
        <p:spPr/>
        <p:txBody>
          <a:bodyPr/>
          <a:lstStyle/>
          <a:p>
            <a:r>
              <a:rPr lang="zh-CN" altLang="en-US" dirty="0"/>
              <a:t>背景</a:t>
            </a:r>
            <a:br>
              <a:rPr lang="en-US" altLang="zh-CN" dirty="0"/>
            </a:br>
            <a:r>
              <a:rPr lang="en-US" altLang="zh-CN" dirty="0"/>
              <a:t>  </a:t>
            </a:r>
            <a:r>
              <a:rPr lang="zh-CN" altLang="en-US" dirty="0"/>
              <a:t>及</a:t>
            </a:r>
            <a:br>
              <a:rPr lang="en-US" altLang="zh-CN" dirty="0"/>
            </a:br>
            <a:r>
              <a:rPr lang="zh-CN" altLang="en-US" dirty="0"/>
              <a:t>目标</a:t>
            </a:r>
          </a:p>
        </p:txBody>
      </p:sp>
      <p:sp>
        <p:nvSpPr>
          <p:cNvPr id="3" name="内容占位符 2">
            <a:extLst>
              <a:ext uri="{FF2B5EF4-FFF2-40B4-BE49-F238E27FC236}">
                <a16:creationId xmlns:a16="http://schemas.microsoft.com/office/drawing/2014/main" id="{AB9D2854-6996-422A-85FB-7EC97B81E8F9}"/>
              </a:ext>
            </a:extLst>
          </p:cNvPr>
          <p:cNvSpPr>
            <a:spLocks noGrp="1"/>
          </p:cNvSpPr>
          <p:nvPr>
            <p:ph idx="1"/>
          </p:nvPr>
        </p:nvSpPr>
        <p:spPr/>
        <p:txBody>
          <a:bodyPr/>
          <a:lstStyle/>
          <a:p>
            <a:r>
              <a:rPr lang="zh-CN" altLang="en-US" b="1" dirty="0"/>
              <a:t>背景</a:t>
            </a:r>
            <a:endParaRPr lang="en-US" altLang="zh-CN" b="1" dirty="0"/>
          </a:p>
          <a:p>
            <a:pPr marL="0" indent="0">
              <a:buNone/>
            </a:pPr>
            <a:r>
              <a:rPr lang="zh-CN" altLang="en-US" dirty="0"/>
              <a:t>现今学生党和上班族的学习和工作压力日渐加大，手动的课堂或者会议的记录不仅十分的耗费精力和时间而且还会出现偏差和错误。</a:t>
            </a:r>
            <a:endParaRPr lang="en-US" altLang="zh-CN" dirty="0"/>
          </a:p>
          <a:p>
            <a:pPr marL="0" indent="0">
              <a:buNone/>
            </a:pPr>
            <a:r>
              <a:rPr lang="zh-CN" altLang="en-US" b="1" dirty="0"/>
              <a:t>目标</a:t>
            </a:r>
          </a:p>
          <a:p>
            <a:pPr marL="0" indent="0">
              <a:buNone/>
            </a:pPr>
            <a:r>
              <a:rPr lang="en-US" altLang="zh-CN" dirty="0"/>
              <a:t>1.</a:t>
            </a:r>
            <a:r>
              <a:rPr lang="zh-CN" altLang="en-US" dirty="0"/>
              <a:t>通过使用录音识别来让会议和课堂的记录变得简单方便（前期目标）</a:t>
            </a:r>
          </a:p>
          <a:p>
            <a:pPr marL="0" indent="0">
              <a:buNone/>
            </a:pPr>
            <a:r>
              <a:rPr lang="en-US" altLang="zh-CN" dirty="0"/>
              <a:t>2.</a:t>
            </a:r>
            <a:r>
              <a:rPr lang="zh-CN" altLang="en-US" dirty="0"/>
              <a:t>通过使用文本纠错来纠正录音转文本中出现的偏差或者错误让   录音转出来的文本准确率更加高（前期目标）</a:t>
            </a:r>
          </a:p>
          <a:p>
            <a:pPr marL="0" indent="0">
              <a:buNone/>
            </a:pPr>
            <a:r>
              <a:rPr lang="en-US" altLang="zh-CN" dirty="0"/>
              <a:t>3.</a:t>
            </a:r>
            <a:r>
              <a:rPr lang="zh-CN" altLang="en-US" dirty="0"/>
              <a:t>添加组群和任务创建功能（后期目标）</a:t>
            </a:r>
          </a:p>
          <a:p>
            <a:endParaRPr lang="zh-CN" altLang="en-US" dirty="0"/>
          </a:p>
        </p:txBody>
      </p:sp>
      <p:pic>
        <p:nvPicPr>
          <p:cNvPr id="4" name="音频 3">
            <a:hlinkClick r:id="" action="ppaction://media"/>
            <a:extLst>
              <a:ext uri="{FF2B5EF4-FFF2-40B4-BE49-F238E27FC236}">
                <a16:creationId xmlns:a16="http://schemas.microsoft.com/office/drawing/2014/main" id="{3FB4B6EC-580A-44C2-AA03-B82ACCE9DD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40365774"/>
      </p:ext>
    </p:extLst>
  </p:cSld>
  <p:clrMapOvr>
    <a:masterClrMapping/>
  </p:clrMapOvr>
  <mc:AlternateContent xmlns:mc="http://schemas.openxmlformats.org/markup-compatibility/2006" xmlns:p14="http://schemas.microsoft.com/office/powerpoint/2010/main">
    <mc:Choice Requires="p14">
      <p:transition spd="slow" p14:dur="2000" advTm="42534"/>
    </mc:Choice>
    <mc:Fallback xmlns="">
      <p:transition spd="slow" advTm="42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8931A-03AE-43E4-97E8-A9F4BABA08CD}"/>
              </a:ext>
            </a:extLst>
          </p:cNvPr>
          <p:cNvSpPr>
            <a:spLocks noGrp="1"/>
          </p:cNvSpPr>
          <p:nvPr>
            <p:ph type="ctrTitle"/>
          </p:nvPr>
        </p:nvSpPr>
        <p:spPr/>
        <p:txBody>
          <a:bodyPr/>
          <a:lstStyle/>
          <a:p>
            <a:r>
              <a:rPr lang="en-US" altLang="zh-CN" dirty="0"/>
              <a:t>1.</a:t>
            </a:r>
            <a:r>
              <a:rPr lang="zh-CN" altLang="en-US" b="1" dirty="0"/>
              <a:t>价值主张设计</a:t>
            </a:r>
            <a:br>
              <a:rPr lang="zh-CN" altLang="en-US" b="1" dirty="0"/>
            </a:br>
            <a:endParaRPr lang="zh-CN" altLang="en-US" dirty="0"/>
          </a:p>
        </p:txBody>
      </p:sp>
      <p:sp>
        <p:nvSpPr>
          <p:cNvPr id="3" name="副标题 2">
            <a:extLst>
              <a:ext uri="{FF2B5EF4-FFF2-40B4-BE49-F238E27FC236}">
                <a16:creationId xmlns:a16="http://schemas.microsoft.com/office/drawing/2014/main" id="{4F7D54FF-CB1E-43BB-9595-5CA707FA202E}"/>
              </a:ext>
            </a:extLst>
          </p:cNvPr>
          <p:cNvSpPr>
            <a:spLocks noGrp="1"/>
          </p:cNvSpPr>
          <p:nvPr>
            <p:ph type="subTitle" idx="1"/>
          </p:nvPr>
        </p:nvSpPr>
        <p:spPr>
          <a:xfrm>
            <a:off x="1100015" y="3701988"/>
            <a:ext cx="7315200" cy="1882658"/>
          </a:xfrm>
        </p:spPr>
        <p:txBody>
          <a:bodyPr/>
          <a:lstStyle/>
          <a:p>
            <a:r>
              <a:rPr lang="en-US" altLang="zh-CN" dirty="0"/>
              <a:t>1.1 </a:t>
            </a:r>
            <a:r>
              <a:rPr lang="zh-CN" altLang="en-US" dirty="0"/>
              <a:t>加值宣言</a:t>
            </a:r>
          </a:p>
          <a:p>
            <a:r>
              <a:rPr lang="en-US" altLang="zh-CN" dirty="0"/>
              <a:t>1.2 </a:t>
            </a:r>
            <a:r>
              <a:rPr lang="zh-CN" altLang="en-US" dirty="0"/>
              <a:t>核心价值与用户痛点</a:t>
            </a:r>
          </a:p>
          <a:p>
            <a:r>
              <a:rPr lang="en-US" altLang="zh-CN" dirty="0"/>
              <a:t>1.3 </a:t>
            </a:r>
            <a:r>
              <a:rPr lang="zh-CN" altLang="en-US" dirty="0"/>
              <a:t>人工智能概率性与用户痛点</a:t>
            </a:r>
          </a:p>
          <a:p>
            <a:r>
              <a:rPr lang="en-US" altLang="zh-CN" dirty="0"/>
              <a:t>1.4 </a:t>
            </a:r>
            <a:r>
              <a:rPr lang="zh-CN" altLang="en-US" dirty="0"/>
              <a:t>需求列表与人工智能</a:t>
            </a:r>
            <a:r>
              <a:rPr lang="en-US" altLang="zh-CN" dirty="0"/>
              <a:t>API</a:t>
            </a:r>
            <a:r>
              <a:rPr lang="zh-CN" altLang="en-US" dirty="0"/>
              <a:t>加值</a:t>
            </a:r>
          </a:p>
          <a:p>
            <a:endParaRPr lang="zh-CN" altLang="en-US" dirty="0"/>
          </a:p>
        </p:txBody>
      </p:sp>
      <p:pic>
        <p:nvPicPr>
          <p:cNvPr id="4" name="音频 3">
            <a:hlinkClick r:id="" action="ppaction://media"/>
            <a:extLst>
              <a:ext uri="{FF2B5EF4-FFF2-40B4-BE49-F238E27FC236}">
                <a16:creationId xmlns:a16="http://schemas.microsoft.com/office/drawing/2014/main" id="{DDEBD297-4D45-4358-9EDB-35DFEEEC76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51050335"/>
      </p:ext>
    </p:extLst>
  </p:cSld>
  <p:clrMapOvr>
    <a:masterClrMapping/>
  </p:clrMapOvr>
  <mc:AlternateContent xmlns:mc="http://schemas.openxmlformats.org/markup-compatibility/2006" xmlns:p14="http://schemas.microsoft.com/office/powerpoint/2010/main">
    <mc:Choice Requires="p14">
      <p:transition spd="slow" p14:dur="2000" advTm="16034"/>
    </mc:Choice>
    <mc:Fallback xmlns="">
      <p:transition spd="slow" advTm="1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A2C87-EE81-49B1-8D3C-43EC82D78CC2}"/>
              </a:ext>
            </a:extLst>
          </p:cNvPr>
          <p:cNvSpPr>
            <a:spLocks noGrp="1"/>
          </p:cNvSpPr>
          <p:nvPr>
            <p:ph type="title"/>
          </p:nvPr>
        </p:nvSpPr>
        <p:spPr/>
        <p:txBody>
          <a:bodyPr/>
          <a:lstStyle/>
          <a:p>
            <a:br>
              <a:rPr lang="en-US" altLang="zh-CN" b="1" dirty="0"/>
            </a:br>
            <a:br>
              <a:rPr lang="en-US" altLang="zh-CN" b="1" dirty="0"/>
            </a:br>
            <a:r>
              <a:rPr lang="en-US" altLang="zh-CN" b="1" dirty="0"/>
              <a:t>1.1</a:t>
            </a:r>
            <a:r>
              <a:rPr lang="zh-CN" altLang="en-US" b="1" dirty="0"/>
              <a:t>加值宣言</a:t>
            </a:r>
            <a:br>
              <a:rPr lang="en-US" altLang="zh-CN" b="1" dirty="0"/>
            </a:br>
            <a:br>
              <a:rPr lang="en-US" altLang="zh-CN" b="1" dirty="0"/>
            </a:br>
            <a:r>
              <a:rPr lang="en-US" altLang="zh-CN" b="1" dirty="0"/>
              <a:t>1.2</a:t>
            </a:r>
            <a:r>
              <a:rPr lang="zh-CN" altLang="en-US" b="1" dirty="0"/>
              <a:t>核心价值与用户痛点</a:t>
            </a:r>
            <a:br>
              <a:rPr lang="zh-CN" altLang="en-US" b="1" dirty="0"/>
            </a:br>
            <a:br>
              <a:rPr lang="zh-CN" altLang="en-US" b="1" dirty="0"/>
            </a:br>
            <a:endParaRPr lang="zh-CN" altLang="en-US" dirty="0"/>
          </a:p>
        </p:txBody>
      </p:sp>
      <p:sp>
        <p:nvSpPr>
          <p:cNvPr id="3" name="内容占位符 2">
            <a:extLst>
              <a:ext uri="{FF2B5EF4-FFF2-40B4-BE49-F238E27FC236}">
                <a16:creationId xmlns:a16="http://schemas.microsoft.com/office/drawing/2014/main" id="{2FCD0D86-6A5F-431C-9C78-F7F6B4E8B372}"/>
              </a:ext>
            </a:extLst>
          </p:cNvPr>
          <p:cNvSpPr>
            <a:spLocks noGrp="1"/>
          </p:cNvSpPr>
          <p:nvPr>
            <p:ph idx="1"/>
          </p:nvPr>
        </p:nvSpPr>
        <p:spPr>
          <a:xfrm>
            <a:off x="3895901" y="614046"/>
            <a:ext cx="7315200" cy="5620764"/>
          </a:xfrm>
        </p:spPr>
        <p:txBody>
          <a:bodyPr>
            <a:normAutofit fontScale="92500" lnSpcReduction="10000"/>
          </a:bodyPr>
          <a:lstStyle/>
          <a:p>
            <a:r>
              <a:rPr lang="zh-CN" altLang="en-US" b="1" dirty="0"/>
              <a:t>加值宣言</a:t>
            </a:r>
            <a:endParaRPr lang="en-US" altLang="zh-CN" b="1" dirty="0"/>
          </a:p>
          <a:p>
            <a:pPr marL="0" indent="0">
              <a:buNone/>
            </a:pPr>
            <a:r>
              <a:rPr lang="zh-CN" altLang="en-US" dirty="0"/>
              <a:t>本产品通过录音识别和文本纠错来简化会议和课堂记录流程，来方便人们工作和学习</a:t>
            </a:r>
            <a:endParaRPr lang="en-US" altLang="zh-CN" dirty="0"/>
          </a:p>
          <a:p>
            <a:pPr marL="0" indent="0">
              <a:buNone/>
            </a:pPr>
            <a:r>
              <a:rPr lang="zh-CN" altLang="en-US" dirty="0"/>
              <a:t>录音识别：通过识别录音将语音转化为文本，以此来简化会议和课堂记录流程</a:t>
            </a:r>
            <a:endParaRPr lang="en-US" altLang="zh-CN" dirty="0"/>
          </a:p>
          <a:p>
            <a:pPr marL="0" indent="0">
              <a:buNone/>
            </a:pPr>
            <a:r>
              <a:rPr lang="zh-CN" altLang="en-US" dirty="0"/>
              <a:t>文本纠错：通过文本纠错对录音识别转化的文本进行纠错和改正提高录音转化的正确率</a:t>
            </a:r>
            <a:endParaRPr lang="en-US" altLang="zh-CN" b="1" dirty="0"/>
          </a:p>
          <a:p>
            <a:endParaRPr lang="en-US" altLang="zh-CN" b="1" dirty="0"/>
          </a:p>
          <a:p>
            <a:r>
              <a:rPr lang="zh-CN" altLang="en-US" b="1" dirty="0"/>
              <a:t>核心价值与用户痛点</a:t>
            </a:r>
          </a:p>
          <a:p>
            <a:pPr marL="0" indent="0">
              <a:buNone/>
            </a:pPr>
            <a:r>
              <a:rPr lang="zh-CN" altLang="en-US" b="1" dirty="0"/>
              <a:t>核心价值</a:t>
            </a:r>
          </a:p>
          <a:p>
            <a:pPr marL="0" indent="0">
              <a:buNone/>
            </a:pPr>
            <a:r>
              <a:rPr lang="zh-CN" altLang="en-US" dirty="0"/>
              <a:t>将会议或者课堂录音转化为文本形式，供用户查看、使用、编辑</a:t>
            </a:r>
          </a:p>
          <a:p>
            <a:pPr marL="0" indent="0">
              <a:buNone/>
            </a:pPr>
            <a:r>
              <a:rPr lang="zh-CN" altLang="en-US" b="1" dirty="0"/>
              <a:t>用户痛点</a:t>
            </a:r>
          </a:p>
          <a:p>
            <a:pPr marL="0" indent="0">
              <a:buNone/>
            </a:pPr>
            <a:r>
              <a:rPr lang="en-US" altLang="zh-CN" dirty="0"/>
              <a:t>1.</a:t>
            </a:r>
            <a:r>
              <a:rPr lang="zh-CN" altLang="en-US" dirty="0"/>
              <a:t>学生课程较多无法每一堂课都可以集中精力做课堂笔记</a:t>
            </a:r>
          </a:p>
          <a:p>
            <a:pPr marL="0" indent="0">
              <a:buNone/>
            </a:pPr>
            <a:r>
              <a:rPr lang="en-US" altLang="zh-CN" dirty="0"/>
              <a:t>2.</a:t>
            </a:r>
            <a:r>
              <a:rPr lang="zh-CN" altLang="en-US" dirty="0"/>
              <a:t>工作会议的内容繁琐复杂无法很详细的把全部记录下来</a:t>
            </a:r>
          </a:p>
          <a:p>
            <a:pPr marL="0" indent="0">
              <a:buNone/>
            </a:pPr>
            <a:r>
              <a:rPr lang="en-US" altLang="zh-CN" dirty="0"/>
              <a:t>3.</a:t>
            </a:r>
            <a:r>
              <a:rPr lang="zh-CN" altLang="en-US" dirty="0"/>
              <a:t>会议和课堂上总是会有开小差的人，需要让他们在会议或课程过后也能够通过其他方式详细了解会议和课程的内容</a:t>
            </a:r>
          </a:p>
          <a:p>
            <a:pPr marL="0" indent="0">
              <a:buNone/>
            </a:pPr>
            <a:endParaRPr lang="zh-CN" altLang="en-US" dirty="0"/>
          </a:p>
        </p:txBody>
      </p:sp>
      <p:pic>
        <p:nvPicPr>
          <p:cNvPr id="5" name="音频 4">
            <a:hlinkClick r:id="" action="ppaction://media"/>
            <a:extLst>
              <a:ext uri="{FF2B5EF4-FFF2-40B4-BE49-F238E27FC236}">
                <a16:creationId xmlns:a16="http://schemas.microsoft.com/office/drawing/2014/main" id="{4C3B1324-4824-44AB-81EF-D836694F8C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21438838"/>
      </p:ext>
    </p:extLst>
  </p:cSld>
  <p:clrMapOvr>
    <a:masterClrMapping/>
  </p:clrMapOvr>
  <mc:AlternateContent xmlns:mc="http://schemas.openxmlformats.org/markup-compatibility/2006" xmlns:p14="http://schemas.microsoft.com/office/powerpoint/2010/main">
    <mc:Choice Requires="p14">
      <p:transition spd="slow" p14:dur="2000" advTm="47549"/>
    </mc:Choice>
    <mc:Fallback xmlns="">
      <p:transition spd="slow" advTm="47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5921A-42AC-4111-9E1E-7DD15F8ED0BE}"/>
              </a:ext>
            </a:extLst>
          </p:cNvPr>
          <p:cNvSpPr>
            <a:spLocks noGrp="1"/>
          </p:cNvSpPr>
          <p:nvPr>
            <p:ph type="title"/>
          </p:nvPr>
        </p:nvSpPr>
        <p:spPr/>
        <p:txBody>
          <a:bodyPr/>
          <a:lstStyle/>
          <a:p>
            <a:r>
              <a:rPr lang="en-US" altLang="zh-CN" b="1" dirty="0"/>
              <a:t>1.3</a:t>
            </a:r>
            <a:r>
              <a:rPr lang="zh-CN" altLang="en-US" b="1" dirty="0"/>
              <a:t>人工智能概率性与用户痛点</a:t>
            </a:r>
            <a:br>
              <a:rPr lang="zh-CN" altLang="en-US" b="1" dirty="0"/>
            </a:br>
            <a:endParaRPr lang="zh-CN" altLang="en-US" dirty="0"/>
          </a:p>
        </p:txBody>
      </p:sp>
      <p:sp>
        <p:nvSpPr>
          <p:cNvPr id="3" name="内容占位符 2">
            <a:extLst>
              <a:ext uri="{FF2B5EF4-FFF2-40B4-BE49-F238E27FC236}">
                <a16:creationId xmlns:a16="http://schemas.microsoft.com/office/drawing/2014/main" id="{F9F40DE1-2DE9-46E2-9274-BD3DA0462A5E}"/>
              </a:ext>
            </a:extLst>
          </p:cNvPr>
          <p:cNvSpPr>
            <a:spLocks noGrp="1"/>
          </p:cNvSpPr>
          <p:nvPr>
            <p:ph idx="1"/>
          </p:nvPr>
        </p:nvSpPr>
        <p:spPr/>
        <p:txBody>
          <a:bodyPr/>
          <a:lstStyle/>
          <a:p>
            <a:r>
              <a:rPr lang="zh-CN" altLang="en-US" dirty="0"/>
              <a:t>录音清晰 背景没有噪音</a:t>
            </a:r>
            <a:r>
              <a:rPr lang="en-US" altLang="zh-CN" dirty="0"/>
              <a:t>——</a:t>
            </a:r>
            <a:r>
              <a:rPr lang="zh-CN" altLang="en-US" dirty="0"/>
              <a:t>文本转换正确率十分高</a:t>
            </a:r>
          </a:p>
          <a:p>
            <a:r>
              <a:rPr lang="zh-CN" altLang="en-US" dirty="0"/>
              <a:t>录音清晰 背景有噪音</a:t>
            </a:r>
            <a:r>
              <a:rPr lang="en-US" altLang="zh-CN" dirty="0"/>
              <a:t>——</a:t>
            </a:r>
            <a:r>
              <a:rPr lang="zh-CN" altLang="en-US" dirty="0"/>
              <a:t>文本转换正确率降低，文本内会出现非录音内容的字</a:t>
            </a:r>
          </a:p>
          <a:p>
            <a:r>
              <a:rPr lang="zh-CN" altLang="en-US" dirty="0"/>
              <a:t>录音不清晰 背景没有噪音</a:t>
            </a:r>
            <a:r>
              <a:rPr lang="en-US" altLang="zh-CN" dirty="0"/>
              <a:t>——</a:t>
            </a:r>
            <a:r>
              <a:rPr lang="zh-CN" altLang="en-US" dirty="0"/>
              <a:t>文本转换正确率较高，但会出现部分不清晰的录音缺失或是有歧义</a:t>
            </a:r>
          </a:p>
          <a:p>
            <a:r>
              <a:rPr lang="zh-CN" altLang="en-US" dirty="0"/>
              <a:t>录音不清晰 背景有噪音</a:t>
            </a:r>
            <a:r>
              <a:rPr lang="en-US" altLang="zh-CN" dirty="0"/>
              <a:t>——</a:t>
            </a:r>
            <a:r>
              <a:rPr lang="zh-CN" altLang="en-US" dirty="0"/>
              <a:t>文本转换正确率低，会出现部分不清晰的录音缺失或是有歧义以及会有非录音内容的字出现</a:t>
            </a:r>
          </a:p>
          <a:p>
            <a:pPr marL="0" indent="0">
              <a:buNone/>
            </a:pPr>
            <a:endParaRPr lang="zh-CN" altLang="en-US" dirty="0"/>
          </a:p>
        </p:txBody>
      </p:sp>
      <p:pic>
        <p:nvPicPr>
          <p:cNvPr id="9" name="音频 8">
            <a:hlinkClick r:id="" action="ppaction://media"/>
            <a:extLst>
              <a:ext uri="{FF2B5EF4-FFF2-40B4-BE49-F238E27FC236}">
                <a16:creationId xmlns:a16="http://schemas.microsoft.com/office/drawing/2014/main" id="{0B59D339-4734-43BD-BD0C-EA81A47C4F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39434484"/>
      </p:ext>
    </p:extLst>
  </p:cSld>
  <p:clrMapOvr>
    <a:masterClrMapping/>
  </p:clrMapOvr>
  <mc:AlternateContent xmlns:mc="http://schemas.openxmlformats.org/markup-compatibility/2006" xmlns:p14="http://schemas.microsoft.com/office/powerpoint/2010/main">
    <mc:Choice Requires="p14">
      <p:transition spd="slow" p14:dur="2000" advTm="50032"/>
    </mc:Choice>
    <mc:Fallback xmlns="">
      <p:transition spd="slow" advTm="50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BF47A-E5CB-4C40-B1E6-CDA2881DCCFB}"/>
              </a:ext>
            </a:extLst>
          </p:cNvPr>
          <p:cNvSpPr>
            <a:spLocks noGrp="1"/>
          </p:cNvSpPr>
          <p:nvPr>
            <p:ph type="title"/>
          </p:nvPr>
        </p:nvSpPr>
        <p:spPr/>
        <p:txBody>
          <a:bodyPr/>
          <a:lstStyle/>
          <a:p>
            <a:r>
              <a:rPr lang="en-US" altLang="zh-CN" b="1" dirty="0"/>
              <a:t>1.4</a:t>
            </a:r>
            <a:r>
              <a:rPr lang="zh-CN" altLang="en-US" b="1" dirty="0"/>
              <a:t>需求列表与人工智能</a:t>
            </a:r>
            <a:r>
              <a:rPr lang="en-US" altLang="zh-CN" b="1" dirty="0"/>
              <a:t>API</a:t>
            </a:r>
            <a:r>
              <a:rPr lang="zh-CN" altLang="en-US" b="1" dirty="0"/>
              <a:t>加值</a:t>
            </a:r>
            <a:br>
              <a:rPr lang="zh-CN" altLang="en-US" b="1" dirty="0"/>
            </a:br>
            <a:endParaRPr lang="zh-CN" altLang="en-US" dirty="0"/>
          </a:p>
        </p:txBody>
      </p:sp>
      <p:pic>
        <p:nvPicPr>
          <p:cNvPr id="5" name="内容占位符 4">
            <a:extLst>
              <a:ext uri="{FF2B5EF4-FFF2-40B4-BE49-F238E27FC236}">
                <a16:creationId xmlns:a16="http://schemas.microsoft.com/office/drawing/2014/main" id="{AD9BF978-5F83-458D-9E00-7D1BDC12DD2E}"/>
              </a:ext>
            </a:extLst>
          </p:cNvPr>
          <p:cNvPicPr>
            <a:picLocks noGrp="1" noChangeAspect="1"/>
          </p:cNvPicPr>
          <p:nvPr>
            <p:ph idx="1"/>
          </p:nvPr>
        </p:nvPicPr>
        <p:blipFill>
          <a:blip r:embed="rId4"/>
          <a:stretch>
            <a:fillRect/>
          </a:stretch>
        </p:blipFill>
        <p:spPr>
          <a:xfrm>
            <a:off x="3595456" y="1393795"/>
            <a:ext cx="7972148" cy="3355758"/>
          </a:xfrm>
        </p:spPr>
      </p:pic>
      <p:pic>
        <p:nvPicPr>
          <p:cNvPr id="7" name="音频 6">
            <a:hlinkClick r:id="" action="ppaction://media"/>
            <a:extLst>
              <a:ext uri="{FF2B5EF4-FFF2-40B4-BE49-F238E27FC236}">
                <a16:creationId xmlns:a16="http://schemas.microsoft.com/office/drawing/2014/main" id="{4A50BD4C-5653-4EDB-917F-FEB4B34D59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43773836"/>
      </p:ext>
    </p:extLst>
  </p:cSld>
  <p:clrMapOvr>
    <a:masterClrMapping/>
  </p:clrMapOvr>
  <mc:AlternateContent xmlns:mc="http://schemas.openxmlformats.org/markup-compatibility/2006" xmlns:p14="http://schemas.microsoft.com/office/powerpoint/2010/main">
    <mc:Choice Requires="p14">
      <p:transition spd="slow" p14:dur="2000" advTm="43534"/>
    </mc:Choice>
    <mc:Fallback xmlns="">
      <p:transition spd="slow" advTm="43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8931A-03AE-43E4-97E8-A9F4BABA08CD}"/>
              </a:ext>
            </a:extLst>
          </p:cNvPr>
          <p:cNvSpPr>
            <a:spLocks noGrp="1"/>
          </p:cNvSpPr>
          <p:nvPr>
            <p:ph type="ctrTitle"/>
          </p:nvPr>
        </p:nvSpPr>
        <p:spPr/>
        <p:txBody>
          <a:bodyPr/>
          <a:lstStyle/>
          <a:p>
            <a:r>
              <a:rPr lang="en-US" altLang="zh-CN" dirty="0"/>
              <a:t>2.</a:t>
            </a:r>
            <a:r>
              <a:rPr lang="zh-CN" altLang="en-US" b="1" dirty="0"/>
              <a:t>原型</a:t>
            </a:r>
            <a:br>
              <a:rPr lang="zh-CN" altLang="en-US" b="1" dirty="0"/>
            </a:br>
            <a:endParaRPr lang="zh-CN" altLang="en-US" dirty="0"/>
          </a:p>
        </p:txBody>
      </p:sp>
      <p:sp>
        <p:nvSpPr>
          <p:cNvPr id="3" name="副标题 2">
            <a:extLst>
              <a:ext uri="{FF2B5EF4-FFF2-40B4-BE49-F238E27FC236}">
                <a16:creationId xmlns:a16="http://schemas.microsoft.com/office/drawing/2014/main" id="{4F7D54FF-CB1E-43BB-9595-5CA707FA202E}"/>
              </a:ext>
            </a:extLst>
          </p:cNvPr>
          <p:cNvSpPr>
            <a:spLocks noGrp="1"/>
          </p:cNvSpPr>
          <p:nvPr>
            <p:ph type="subTitle" idx="1"/>
          </p:nvPr>
        </p:nvSpPr>
        <p:spPr>
          <a:xfrm>
            <a:off x="1100015" y="3701988"/>
            <a:ext cx="7315200" cy="1882658"/>
          </a:xfrm>
        </p:spPr>
        <p:txBody>
          <a:bodyPr>
            <a:normAutofit fontScale="92500" lnSpcReduction="20000"/>
          </a:bodyPr>
          <a:lstStyle/>
          <a:p>
            <a:r>
              <a:rPr lang="en-US" altLang="zh-CN" dirty="0"/>
              <a:t>2.1 </a:t>
            </a:r>
            <a:r>
              <a:rPr lang="zh-CN" altLang="en-US" dirty="0"/>
              <a:t>产品架构图</a:t>
            </a:r>
          </a:p>
          <a:p>
            <a:r>
              <a:rPr lang="en-US" altLang="zh-CN" dirty="0"/>
              <a:t>2.2 </a:t>
            </a:r>
            <a:r>
              <a:rPr lang="zh-CN" altLang="en-US" dirty="0"/>
              <a:t>交互及界面设计</a:t>
            </a:r>
          </a:p>
          <a:p>
            <a:r>
              <a:rPr lang="en-US" altLang="zh-CN" dirty="0"/>
              <a:t>2.3 </a:t>
            </a:r>
            <a:r>
              <a:rPr lang="zh-CN" altLang="en-US" dirty="0"/>
              <a:t>信息设计</a:t>
            </a:r>
          </a:p>
          <a:p>
            <a:r>
              <a:rPr lang="en-US" altLang="zh-CN" dirty="0"/>
              <a:t>2.4 </a:t>
            </a:r>
            <a:r>
              <a:rPr lang="zh-CN" altLang="en-US" dirty="0"/>
              <a:t>原型文档</a:t>
            </a:r>
          </a:p>
          <a:p>
            <a:r>
              <a:rPr lang="en-US" altLang="zh-CN" dirty="0"/>
              <a:t>2.5 </a:t>
            </a:r>
            <a:r>
              <a:rPr lang="zh-CN" altLang="en-US" dirty="0"/>
              <a:t>口头操作说明</a:t>
            </a:r>
          </a:p>
          <a:p>
            <a:endParaRPr lang="zh-CN" altLang="en-US" dirty="0"/>
          </a:p>
        </p:txBody>
      </p:sp>
      <p:pic>
        <p:nvPicPr>
          <p:cNvPr id="4" name="音频 3">
            <a:hlinkClick r:id="" action="ppaction://media"/>
            <a:extLst>
              <a:ext uri="{FF2B5EF4-FFF2-40B4-BE49-F238E27FC236}">
                <a16:creationId xmlns:a16="http://schemas.microsoft.com/office/drawing/2014/main" id="{70A0300A-13D5-4084-A69D-CFC1418F47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00206142"/>
      </p:ext>
    </p:extLst>
  </p:cSld>
  <p:clrMapOvr>
    <a:masterClrMapping/>
  </p:clrMapOvr>
  <mc:AlternateContent xmlns:mc="http://schemas.openxmlformats.org/markup-compatibility/2006" xmlns:p14="http://schemas.microsoft.com/office/powerpoint/2010/main">
    <mc:Choice Requires="p14">
      <p:transition spd="slow" p14:dur="2000" advTm="16039"/>
    </mc:Choice>
    <mc:Fallback xmlns="">
      <p:transition spd="slow" advTm="16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C2AD6-8D62-4EA2-92BD-2A4E494A40A8}"/>
              </a:ext>
            </a:extLst>
          </p:cNvPr>
          <p:cNvSpPr>
            <a:spLocks noGrp="1"/>
          </p:cNvSpPr>
          <p:nvPr>
            <p:ph type="title"/>
          </p:nvPr>
        </p:nvSpPr>
        <p:spPr>
          <a:xfrm>
            <a:off x="252919" y="1123837"/>
            <a:ext cx="3058452" cy="4601183"/>
          </a:xfrm>
        </p:spPr>
        <p:txBody>
          <a:bodyPr/>
          <a:lstStyle/>
          <a:p>
            <a:r>
              <a:rPr lang="en-US" altLang="zh-CN" b="1" dirty="0"/>
              <a:t>2.1</a:t>
            </a:r>
            <a:r>
              <a:rPr lang="zh-CN" altLang="en-US" b="1" dirty="0"/>
              <a:t>产品架构图</a:t>
            </a:r>
            <a:br>
              <a:rPr lang="zh-CN" altLang="en-US" b="1" dirty="0"/>
            </a:br>
            <a:endParaRPr lang="zh-CN" altLang="en-US" dirty="0"/>
          </a:p>
        </p:txBody>
      </p:sp>
      <p:pic>
        <p:nvPicPr>
          <p:cNvPr id="5" name="内容占位符 4">
            <a:extLst>
              <a:ext uri="{FF2B5EF4-FFF2-40B4-BE49-F238E27FC236}">
                <a16:creationId xmlns:a16="http://schemas.microsoft.com/office/drawing/2014/main" id="{1E0F89F7-CC45-47B9-8A45-2CC15F73E396}"/>
              </a:ext>
            </a:extLst>
          </p:cNvPr>
          <p:cNvPicPr>
            <a:picLocks noGrp="1" noChangeAspect="1"/>
          </p:cNvPicPr>
          <p:nvPr>
            <p:ph idx="1"/>
          </p:nvPr>
        </p:nvPicPr>
        <p:blipFill>
          <a:blip r:embed="rId4"/>
          <a:stretch>
            <a:fillRect/>
          </a:stretch>
        </p:blipFill>
        <p:spPr>
          <a:xfrm>
            <a:off x="3531387" y="1393794"/>
            <a:ext cx="8266956" cy="3625710"/>
          </a:xfrm>
        </p:spPr>
      </p:pic>
      <p:pic>
        <p:nvPicPr>
          <p:cNvPr id="3" name="音频 2">
            <a:hlinkClick r:id="" action="ppaction://media"/>
            <a:extLst>
              <a:ext uri="{FF2B5EF4-FFF2-40B4-BE49-F238E27FC236}">
                <a16:creationId xmlns:a16="http://schemas.microsoft.com/office/drawing/2014/main" id="{279F76D5-453F-491F-9913-CEAA4D598F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78251140"/>
      </p:ext>
    </p:extLst>
  </p:cSld>
  <p:clrMapOvr>
    <a:masterClrMapping/>
  </p:clrMapOvr>
  <mc:AlternateContent xmlns:mc="http://schemas.openxmlformats.org/markup-compatibility/2006" xmlns:p14="http://schemas.microsoft.com/office/powerpoint/2010/main">
    <mc:Choice Requires="p14">
      <p:transition spd="slow" p14:dur="2000" advTm="18530"/>
    </mc:Choice>
    <mc:Fallback xmlns="">
      <p:transition spd="slow" advTm="18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TM03457475[[fn=框架]]</Template>
  <TotalTime>224</TotalTime>
  <Words>1133</Words>
  <Application>Microsoft Office PowerPoint</Application>
  <PresentationFormat>宽屏</PresentationFormat>
  <Paragraphs>150</Paragraphs>
  <Slides>20</Slides>
  <Notes>0</Notes>
  <HiddenSlides>0</HiddenSlides>
  <MMClips>20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20</vt:i4>
      </vt:variant>
    </vt:vector>
  </HeadingPairs>
  <TitlesOfParts>
    <vt:vector size="23" baseType="lpstr">
      <vt:lpstr>Corbel</vt:lpstr>
      <vt:lpstr>Wingdings 2</vt:lpstr>
      <vt:lpstr>框架</vt:lpstr>
      <vt:lpstr>云秘APP</vt:lpstr>
      <vt:lpstr>产品介绍</vt:lpstr>
      <vt:lpstr>背景   及 目标</vt:lpstr>
      <vt:lpstr>1.价值主张设计 </vt:lpstr>
      <vt:lpstr>  1.1加值宣言  1.2核心价值与用户痛点  </vt:lpstr>
      <vt:lpstr>1.3人工智能概率性与用户痛点 </vt:lpstr>
      <vt:lpstr>1.4需求列表与人工智能API加值 </vt:lpstr>
      <vt:lpstr>2.原型 </vt:lpstr>
      <vt:lpstr>2.1产品架构图 </vt:lpstr>
      <vt:lpstr>2.2 交互及界   面设计 </vt:lpstr>
      <vt:lpstr>2.3信息设计 2.4原型文档 </vt:lpstr>
      <vt:lpstr>2.5口头操作说明 </vt:lpstr>
      <vt:lpstr>3. API产品使用关键AI或机器学习之API的输出入展示 </vt:lpstr>
      <vt:lpstr>3.1使用水平 </vt:lpstr>
      <vt:lpstr>3.1使用水平</vt:lpstr>
      <vt:lpstr>3.2使用比较分析 </vt:lpstr>
      <vt:lpstr>3.2使用比较分析</vt:lpstr>
      <vt:lpstr>3.2使用比较分析</vt:lpstr>
      <vt:lpstr>3.2使用比较分析</vt:lpstr>
      <vt:lpstr>   3.3使用后风险报告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云秘APP</dc:title>
  <dc:creator>黄 汉铭</dc:creator>
  <cp:lastModifiedBy>黄 汉铭</cp:lastModifiedBy>
  <cp:revision>22</cp:revision>
  <dcterms:created xsi:type="dcterms:W3CDTF">2020-01-09T17:53:52Z</dcterms:created>
  <dcterms:modified xsi:type="dcterms:W3CDTF">2020-01-09T22:41:48Z</dcterms:modified>
</cp:coreProperties>
</file>